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5.xml" ContentType="application/vnd.openxmlformats-officedocument.presentationml.tags+xml"/>
  <Override PartName="/ppt/notesSlides/notesSlide4.xml" ContentType="application/vnd.openxmlformats-officedocument.presentationml.notesSlide+xml"/>
  <Override PartName="/ppt/tags/tag4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7.xml" ContentType="application/vnd.openxmlformats-officedocument.presentationml.tags+xml"/>
  <Override PartName="/ppt/notesSlides/notesSlide30.xml" ContentType="application/vnd.openxmlformats-officedocument.presentationml.notesSlide+xml"/>
  <Override PartName="/ppt/tags/tag48.xml" ContentType="application/vnd.openxmlformats-officedocument.presentationml.tags+xml"/>
  <Override PartName="/ppt/notesSlides/notesSlide31.xml" ContentType="application/vnd.openxmlformats-officedocument.presentationml.notesSlide+xml"/>
  <Override PartName="/ppt/tags/tag49.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xml" ContentType="application/vnd.openxmlformats-officedocument.drawingml.chart+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84"/>
  </p:notesMasterIdLst>
  <p:sldIdLst>
    <p:sldId id="2076138319" r:id="rId7"/>
    <p:sldId id="2076138310" r:id="rId8"/>
    <p:sldId id="2076138374" r:id="rId9"/>
    <p:sldId id="2076138320" r:id="rId10"/>
    <p:sldId id="2076138321" r:id="rId11"/>
    <p:sldId id="2076138322" r:id="rId12"/>
    <p:sldId id="2076138323" r:id="rId13"/>
    <p:sldId id="2076138324" r:id="rId14"/>
    <p:sldId id="2076138325" r:id="rId15"/>
    <p:sldId id="2076138326" r:id="rId16"/>
    <p:sldId id="2076138327" r:id="rId17"/>
    <p:sldId id="2076138328" r:id="rId18"/>
    <p:sldId id="2076138329" r:id="rId19"/>
    <p:sldId id="2076138330" r:id="rId20"/>
    <p:sldId id="2076138331" r:id="rId21"/>
    <p:sldId id="2076138332" r:id="rId22"/>
    <p:sldId id="2076138333" r:id="rId23"/>
    <p:sldId id="2076138334" r:id="rId24"/>
    <p:sldId id="2076138335" r:id="rId25"/>
    <p:sldId id="2076138336" r:id="rId26"/>
    <p:sldId id="2076138337" r:id="rId27"/>
    <p:sldId id="2076138338" r:id="rId28"/>
    <p:sldId id="2076138339" r:id="rId29"/>
    <p:sldId id="2076138340" r:id="rId30"/>
    <p:sldId id="2076137948" r:id="rId31"/>
    <p:sldId id="2076138342" r:id="rId32"/>
    <p:sldId id="2076138343" r:id="rId33"/>
    <p:sldId id="2076138344" r:id="rId34"/>
    <p:sldId id="2076138345" r:id="rId35"/>
    <p:sldId id="2076138346" r:id="rId36"/>
    <p:sldId id="2076138347" r:id="rId37"/>
    <p:sldId id="2076138348" r:id="rId38"/>
    <p:sldId id="2076138349" r:id="rId39"/>
    <p:sldId id="2076138350" r:id="rId40"/>
    <p:sldId id="2076138351" r:id="rId41"/>
    <p:sldId id="2076138352" r:id="rId42"/>
    <p:sldId id="2076138353" r:id="rId43"/>
    <p:sldId id="2076138354" r:id="rId44"/>
    <p:sldId id="2076138355" r:id="rId45"/>
    <p:sldId id="2076138356" r:id="rId46"/>
    <p:sldId id="2076138357" r:id="rId47"/>
    <p:sldId id="2076138358" r:id="rId48"/>
    <p:sldId id="2076138359" r:id="rId49"/>
    <p:sldId id="2076138360" r:id="rId50"/>
    <p:sldId id="2076138361" r:id="rId51"/>
    <p:sldId id="2076138362" r:id="rId52"/>
    <p:sldId id="2076138363" r:id="rId53"/>
    <p:sldId id="2076138364" r:id="rId54"/>
    <p:sldId id="2076138365" r:id="rId55"/>
    <p:sldId id="2076138366" r:id="rId56"/>
    <p:sldId id="2076138367" r:id="rId57"/>
    <p:sldId id="2076138368" r:id="rId58"/>
    <p:sldId id="2076138369" r:id="rId59"/>
    <p:sldId id="2076138370" r:id="rId60"/>
    <p:sldId id="2076138371" r:id="rId61"/>
    <p:sldId id="2076138290" r:id="rId62"/>
    <p:sldId id="2076138295" r:id="rId63"/>
    <p:sldId id="2076137952" r:id="rId64"/>
    <p:sldId id="2076138303" r:id="rId65"/>
    <p:sldId id="2076138304" r:id="rId66"/>
    <p:sldId id="2076137740" r:id="rId67"/>
    <p:sldId id="2076138305" r:id="rId68"/>
    <p:sldId id="2076137814" r:id="rId69"/>
    <p:sldId id="2076136689" r:id="rId70"/>
    <p:sldId id="2076138298" r:id="rId71"/>
    <p:sldId id="9885" r:id="rId72"/>
    <p:sldId id="2076136705" r:id="rId73"/>
    <p:sldId id="9886" r:id="rId74"/>
    <p:sldId id="9981" r:id="rId75"/>
    <p:sldId id="2076138297" r:id="rId76"/>
    <p:sldId id="10009" r:id="rId77"/>
    <p:sldId id="9937" r:id="rId78"/>
    <p:sldId id="9933" r:id="rId79"/>
    <p:sldId id="338" r:id="rId80"/>
    <p:sldId id="2076138372" r:id="rId81"/>
    <p:sldId id="2076138373" r:id="rId82"/>
    <p:sldId id="2076138255"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3" id="{9A1BB3DF-E3C5-43A6-915D-DF5D194BDF3D}">
          <p14:sldIdLst>
            <p14:sldId id="2076138319"/>
            <p14:sldId id="2076138310"/>
            <p14:sldId id="2076138374"/>
            <p14:sldId id="2076138320"/>
            <p14:sldId id="2076138321"/>
            <p14:sldId id="2076138322"/>
            <p14:sldId id="2076138323"/>
            <p14:sldId id="2076138324"/>
            <p14:sldId id="2076138325"/>
            <p14:sldId id="2076138326"/>
            <p14:sldId id="2076138327"/>
            <p14:sldId id="2076138328"/>
            <p14:sldId id="2076138329"/>
            <p14:sldId id="2076138330"/>
            <p14:sldId id="2076138331"/>
            <p14:sldId id="2076138332"/>
            <p14:sldId id="2076138333"/>
            <p14:sldId id="2076138334"/>
            <p14:sldId id="2076138335"/>
            <p14:sldId id="2076138336"/>
            <p14:sldId id="2076138337"/>
            <p14:sldId id="2076138338"/>
            <p14:sldId id="2076138339"/>
            <p14:sldId id="2076138340"/>
            <p14:sldId id="2076137948"/>
            <p14:sldId id="2076138342"/>
            <p14:sldId id="2076138343"/>
            <p14:sldId id="2076138344"/>
            <p14:sldId id="2076138345"/>
            <p14:sldId id="2076138346"/>
            <p14:sldId id="2076138347"/>
            <p14:sldId id="2076138348"/>
            <p14:sldId id="2076138349"/>
            <p14:sldId id="2076138350"/>
            <p14:sldId id="2076138351"/>
            <p14:sldId id="2076138352"/>
            <p14:sldId id="2076138353"/>
            <p14:sldId id="2076138354"/>
            <p14:sldId id="2076138355"/>
            <p14:sldId id="2076138356"/>
            <p14:sldId id="2076138357"/>
            <p14:sldId id="2076138358"/>
            <p14:sldId id="2076138359"/>
            <p14:sldId id="2076138360"/>
            <p14:sldId id="2076138361"/>
            <p14:sldId id="2076138362"/>
            <p14:sldId id="2076138363"/>
            <p14:sldId id="2076138364"/>
            <p14:sldId id="2076138365"/>
            <p14:sldId id="2076138366"/>
            <p14:sldId id="2076138367"/>
            <p14:sldId id="2076138368"/>
            <p14:sldId id="2076138369"/>
            <p14:sldId id="2076138370"/>
            <p14:sldId id="2076138371"/>
            <p14:sldId id="2076138290"/>
            <p14:sldId id="2076138295"/>
            <p14:sldId id="2076137952"/>
            <p14:sldId id="2076138303"/>
            <p14:sldId id="2076138304"/>
            <p14:sldId id="2076137740"/>
            <p14:sldId id="2076138305"/>
            <p14:sldId id="2076137814"/>
            <p14:sldId id="2076136689"/>
            <p14:sldId id="2076138298"/>
            <p14:sldId id="9885"/>
            <p14:sldId id="2076136705"/>
            <p14:sldId id="9886"/>
            <p14:sldId id="9981"/>
            <p14:sldId id="2076138297"/>
            <p14:sldId id="10009"/>
            <p14:sldId id="9937"/>
            <p14:sldId id="9933"/>
            <p14:sldId id="338"/>
            <p14:sldId id="2076138372"/>
            <p14:sldId id="2076138373"/>
            <p14:sldId id="2076138255"/>
          </p14:sldIdLst>
        </p14:section>
      </p14:sectionLst>
    </p:ext>
    <p:ext uri="{EFAFB233-063F-42B5-8137-9DF3F51BA10A}">
      <p15:sldGuideLst xmlns:p15="http://schemas.microsoft.com/office/powerpoint/2012/main">
        <p15:guide id="1" orient="horz" pos="2808"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2D2"/>
    <a:srgbClr val="313131"/>
    <a:srgbClr val="FFF100"/>
    <a:srgbClr val="5C2D91"/>
    <a:srgbClr val="32145A"/>
    <a:srgbClr val="B4A0FF"/>
    <a:srgbClr val="548235"/>
    <a:srgbClr val="D6DC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C0E10C-B03D-42A5-B3FC-529C839F5C62}" v="1" dt="2021-02-02T04:55:42.3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8743" autoAdjust="0"/>
  </p:normalViewPr>
  <p:slideViewPr>
    <p:cSldViewPr snapToGrid="0">
      <p:cViewPr varScale="1">
        <p:scale>
          <a:sx n="108" d="100"/>
          <a:sy n="108" d="100"/>
        </p:scale>
        <p:origin x="78" y="102"/>
      </p:cViewPr>
      <p:guideLst>
        <p:guide orient="horz" pos="2808"/>
        <p:guide pos="3840"/>
      </p:guideLst>
    </p:cSldViewPr>
  </p:slideViewPr>
  <p:notesTextViewPr>
    <p:cViewPr>
      <p:scale>
        <a:sx n="3" d="2"/>
        <a:sy n="3" d="2"/>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notesMaster" Target="notesMasters/notesMaster1.xml"/><Relationship Id="rId89" Type="http://schemas.microsoft.com/office/2015/10/relationships/revisionInfo" Target="revisionInfo.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2.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theme" Target="theme/theme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sz="1200"/>
              <a:t>Resource Allocation</a:t>
            </a:r>
          </a:p>
        </c:rich>
      </c:tx>
      <c:overlay val="0"/>
      <c:spPr>
        <a:noFill/>
        <a:ln>
          <a:noFill/>
        </a:ln>
        <a:effectLst/>
      </c:spPr>
    </c:title>
    <c:autoTitleDeleted val="0"/>
    <c:plotArea>
      <c:layout/>
      <c:pieChart>
        <c:varyColors val="1"/>
        <c:ser>
          <c:idx val="0"/>
          <c:order val="0"/>
          <c:tx>
            <c:strRef>
              <c:f>Sheet1!$B$1</c:f>
              <c:strCache>
                <c:ptCount val="1"/>
                <c:pt idx="0">
                  <c:v>Resource Allocation</c:v>
                </c:pt>
              </c:strCache>
            </c:strRef>
          </c:tx>
          <c:spPr>
            <a:scene3d>
              <a:camera prst="orthographicFront"/>
              <a:lightRig rig="threePt" dir="t"/>
            </a:scene3d>
          </c:spPr>
          <c:dPt>
            <c:idx val="0"/>
            <c:bubble3D val="0"/>
            <c:spPr>
              <a:solidFill>
                <a:schemeClr val="accent6"/>
              </a:solidFill>
              <a:ln>
                <a:noFill/>
              </a:ln>
              <a:effectLst/>
              <a:scene3d>
                <a:camera prst="orthographicFront"/>
                <a:lightRig rig="threePt" dir="t"/>
              </a:scene3d>
            </c:spPr>
            <c:extLst>
              <c:ext xmlns:c16="http://schemas.microsoft.com/office/drawing/2014/chart" uri="{C3380CC4-5D6E-409C-BE32-E72D297353CC}">
                <c16:uniqueId val="{00000001-B407-4345-A31A-9ACA3CABEB43}"/>
              </c:ext>
            </c:extLst>
          </c:dPt>
          <c:dPt>
            <c:idx val="1"/>
            <c:bubble3D val="0"/>
            <c:spPr>
              <a:solidFill>
                <a:schemeClr val="accent5"/>
              </a:solidFill>
              <a:ln>
                <a:noFill/>
              </a:ln>
              <a:effectLst/>
              <a:scene3d>
                <a:camera prst="orthographicFront"/>
                <a:lightRig rig="threePt" dir="t"/>
              </a:scene3d>
            </c:spPr>
            <c:extLst>
              <c:ext xmlns:c16="http://schemas.microsoft.com/office/drawing/2014/chart" uri="{C3380CC4-5D6E-409C-BE32-E72D297353CC}">
                <c16:uniqueId val="{00000003-B407-4345-A31A-9ACA3CABEB43}"/>
              </c:ext>
            </c:extLst>
          </c:dPt>
          <c:dPt>
            <c:idx val="2"/>
            <c:bubble3D val="0"/>
            <c:spPr>
              <a:solidFill>
                <a:schemeClr val="accent4"/>
              </a:solidFill>
              <a:ln>
                <a:noFill/>
              </a:ln>
              <a:effectLst/>
              <a:scene3d>
                <a:camera prst="orthographicFront"/>
                <a:lightRig rig="threePt" dir="t"/>
              </a:scene3d>
            </c:spPr>
            <c:extLst>
              <c:ext xmlns:c16="http://schemas.microsoft.com/office/drawing/2014/chart" uri="{C3380CC4-5D6E-409C-BE32-E72D297353CC}">
                <c16:uniqueId val="{00000005-B407-4345-A31A-9ACA3CABEB43}"/>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group A</c:v>
                </c:pt>
                <c:pt idx="1">
                  <c:v>group B</c:v>
                </c:pt>
                <c:pt idx="2">
                  <c:v>Shared</c:v>
                </c:pt>
              </c:strCache>
            </c:strRef>
          </c:cat>
          <c:val>
            <c:numRef>
              <c:f>Sheet1!$B$2:$B$4</c:f>
              <c:numCache>
                <c:formatCode>General</c:formatCode>
                <c:ptCount val="3"/>
                <c:pt idx="0">
                  <c:v>0.4</c:v>
                </c:pt>
                <c:pt idx="1">
                  <c:v>0.2</c:v>
                </c:pt>
                <c:pt idx="2">
                  <c:v>0.4</c:v>
                </c:pt>
              </c:numCache>
            </c:numRef>
          </c:val>
          <c:extLst>
            <c:ext xmlns:c16="http://schemas.microsoft.com/office/drawing/2014/chart" uri="{C3380CC4-5D6E-409C-BE32-E72D297353CC}">
              <c16:uniqueId val="{00000000-F3B4-42BB-B782-811A1768A740}"/>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9/27/2021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azure-portal-add-libraries"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docs.microsoft.com/en-us/azure/synapse-analytics/spark/apache-spark-version-support"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azure/synapse-analytics/spark/microsoft-spark-utilities"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performance-hyperspace?pivots=programming-language-csharp"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github.com/Azure/spark-cdm-connector"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onnx.ai/" TargetMode="External"/><Relationship Id="rId2" Type="http://schemas.openxmlformats.org/officeDocument/2006/relationships/slide" Target="../slides/slide50.xml"/><Relationship Id="rId1" Type="http://schemas.openxmlformats.org/officeDocument/2006/relationships/notesMaster" Target="../notesMasters/notesMaster1.xml"/><Relationship Id="rId6" Type="http://schemas.openxmlformats.org/officeDocument/2006/relationships/hyperlink" Target="https://docs.microsoft.com/windows/ai/" TargetMode="External"/><Relationship Id="rId5" Type="http://schemas.openxmlformats.org/officeDocument/2006/relationships/hyperlink" Target="https://docs.microsoft.com/azure/machine-learning/service/how-to-build-deploy-onnx#deploy" TargetMode="External"/><Relationship Id="rId4" Type="http://schemas.openxmlformats.org/officeDocument/2006/relationships/hyperlink" Target="https://onnx.ai/supported-tools"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azure/synapse-analytics/cicd/continuous-integration-deployment"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9/27/2021 1:40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11</a:t>
            </a:fld>
            <a:endParaRPr lang="en-US"/>
          </a:p>
        </p:txBody>
      </p:sp>
    </p:spTree>
    <p:extLst>
      <p:ext uri="{BB962C8B-B14F-4D97-AF65-F5344CB8AC3E}">
        <p14:creationId xmlns:p14="http://schemas.microsoft.com/office/powerpoint/2010/main" val="2645111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769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User attaches Notebook to Spark pool and enters one or more Spark statements (code blocks).</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Notebook client gets user token from AAD and sends a Spark session create request to Synapse Gateway.</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Synapse Gateway authenticates the request and validates authorizations on the Workspace and Spark pool and forwards it to the Spark (Livy) controller hosted in Synapse Job Service frontend.</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Job Service frontend forwards the request to Job Service backend that creates two jobs – one for creating the cluster and the other for creating the Spark session.</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Job service backend contacts Synapse Resource Provider to obtain Workspace and Spark pool details and delegates the cluster creation request to Synapse Instance Service.</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Once the instance is created, the Job Service backend forwards the Spark session creation request to the Livy endpoint in the cluster.</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Once the Spark session is created the Notebook client sends Spark statements to the Job Service frontend.</a:t>
            </a:r>
            <a:endParaRPr lang="en-US" sz="1200" b="0" i="0" u="none" strike="noStrike" kern="1200" cap="none" spc="0" normalizeH="0" baseline="0" noProof="0" dirty="0">
              <a:ln>
                <a:noFill/>
              </a:ln>
              <a:effectLst/>
              <a:uLnTx/>
              <a:uFillTx/>
              <a:latin typeface="Calibri" panose="020F0502020204030204"/>
              <a:cs typeface="Calibri"/>
            </a:endParaRPr>
          </a:p>
          <a:p>
            <a:pPr marL="285750" indent="-285750">
              <a:spcAft>
                <a:spcPts val="600"/>
              </a:spcAft>
              <a:buFont typeface="Arial" panose="020B0604020202020204" pitchFamily="34" charset="0"/>
              <a:buChar char="•"/>
              <a:defRPr/>
            </a:pPr>
            <a:r>
              <a:rPr kumimoji="0" lang="en-US" sz="1200" b="0" i="0" u="none" strike="noStrike" kern="1200" cap="none" spc="0" normalizeH="0" baseline="0" noProof="0" dirty="0">
                <a:ln>
                  <a:noFill/>
                </a:ln>
                <a:effectLst/>
                <a:uLnTx/>
                <a:uFillTx/>
                <a:latin typeface="Calibri" panose="020F0502020204030204"/>
                <a:ea typeface="+mn-ea"/>
                <a:cs typeface="+mn-cs"/>
              </a:rPr>
              <a:t>Job Service frontend obtains the actual Livy endpoint for the cluster created for the particular user from the backend and sends the statement directly </a:t>
            </a:r>
            <a:r>
              <a:rPr lang="en-US" sz="1200" dirty="0">
                <a:latin typeface="Calibri" panose="020F0502020204030204"/>
              </a:rPr>
              <a:t>to Livy for</a:t>
            </a:r>
            <a:r>
              <a:rPr kumimoji="0" lang="en-US" sz="1200" b="0" i="0" u="none" strike="noStrike" kern="1200" cap="none" spc="0" normalizeH="0" baseline="0" noProof="0" dirty="0">
                <a:ln>
                  <a:noFill/>
                </a:ln>
                <a:effectLst/>
                <a:uLnTx/>
                <a:uFillTx/>
                <a:latin typeface="Calibri" panose="020F0502020204030204"/>
                <a:ea typeface="+mn-ea"/>
                <a:cs typeface="+mn-cs"/>
              </a:rPr>
              <a:t> execution.</a:t>
            </a:r>
            <a:endParaRPr lang="en-US" sz="1200" b="0" i="0" u="none" strike="noStrike" kern="1200" cap="none" spc="0" normalizeH="0" baseline="0" noProof="0" dirty="0">
              <a:ln>
                <a:noFill/>
              </a:ln>
              <a:effectLst/>
              <a:uLnTx/>
              <a:uFillTx/>
              <a:latin typeface="Calibri" panose="020F0502020204030204"/>
              <a:cs typeface="Calibri"/>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15</a:t>
            </a:fld>
            <a:endParaRPr lang="en-US"/>
          </a:p>
        </p:txBody>
      </p:sp>
    </p:spTree>
    <p:extLst>
      <p:ext uri="{BB962C8B-B14F-4D97-AF65-F5344CB8AC3E}">
        <p14:creationId xmlns:p14="http://schemas.microsoft.com/office/powerpoint/2010/main" val="538547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mj-lt"/>
              <a:buAutoNum type="arabicPeriod"/>
              <a:defRPr/>
            </a:pPr>
            <a:r>
              <a:rPr lang="en-US" sz="1200" dirty="0">
                <a:solidFill>
                  <a:prstClr val="black"/>
                </a:solidFill>
                <a:latin typeface="+mn-lt"/>
              </a:rPr>
              <a:t>Synapse Job Service sends request to Cluster Service for creating clusters per the description in the associated Spark pool.</a:t>
            </a:r>
          </a:p>
          <a:p>
            <a:pPr marL="285695" indent="-285695" defTabSz="914225">
              <a:spcAft>
                <a:spcPts val="600"/>
              </a:spcAft>
              <a:buFont typeface="+mj-lt"/>
              <a:buAutoNum type="arabicPeriod"/>
              <a:defRPr/>
            </a:pPr>
            <a:r>
              <a:rPr lang="en-US" sz="1200" dirty="0">
                <a:solidFill>
                  <a:prstClr val="black"/>
                </a:solidFill>
                <a:latin typeface="+mn-lt"/>
              </a:rPr>
              <a:t>Cluster Service sends request to Azure using Azure SDK to create VMs (required plus additional) with specialized VHD.</a:t>
            </a:r>
          </a:p>
          <a:p>
            <a:pPr marL="285695" indent="-285695" defTabSz="914225">
              <a:spcAft>
                <a:spcPts val="600"/>
              </a:spcAft>
              <a:buFont typeface="+mj-lt"/>
              <a:buAutoNum type="arabicPeriod"/>
              <a:defRPr/>
            </a:pPr>
            <a:r>
              <a:rPr lang="en-US" sz="1200" dirty="0">
                <a:solidFill>
                  <a:prstClr val="black"/>
                </a:solidFill>
                <a:latin typeface="+mn-lt"/>
              </a:rPr>
              <a:t>The specialized VHD contains bits  for all the services that are required by the Cluster type (for e.g. Spark) with prefetch instrumentation.</a:t>
            </a:r>
          </a:p>
          <a:p>
            <a:pPr marL="285695" indent="-285695" defTabSz="914225">
              <a:spcAft>
                <a:spcPts val="600"/>
              </a:spcAft>
              <a:buFont typeface="+mj-lt"/>
              <a:buAutoNum type="arabicPeriod"/>
              <a:defRPr/>
            </a:pPr>
            <a:r>
              <a:rPr lang="en-US" sz="1200" dirty="0">
                <a:solidFill>
                  <a:prstClr val="black"/>
                </a:solidFill>
                <a:latin typeface="+mn-lt"/>
              </a:rPr>
              <a:t>Once VM boots up, the Node Agent sends heartbeat to Cluster Service for getting node configuration.</a:t>
            </a:r>
          </a:p>
          <a:p>
            <a:pPr marL="285695" indent="-285695" defTabSz="914225">
              <a:spcAft>
                <a:spcPts val="600"/>
              </a:spcAft>
              <a:buFont typeface="+mj-lt"/>
              <a:buAutoNum type="arabicPeriod"/>
              <a:defRPr/>
            </a:pPr>
            <a:r>
              <a:rPr lang="en-US" sz="1200" dirty="0">
                <a:solidFill>
                  <a:prstClr val="black"/>
                </a:solidFill>
                <a:latin typeface="+mn-lt"/>
              </a:rPr>
              <a:t>The nodes are initialized and assigned roles based on their first heartbeat.</a:t>
            </a:r>
          </a:p>
          <a:p>
            <a:pPr marL="285695" indent="-285695" defTabSz="914225">
              <a:spcAft>
                <a:spcPts val="600"/>
              </a:spcAft>
              <a:buFont typeface="+mj-lt"/>
              <a:buAutoNum type="arabicPeriod"/>
              <a:defRPr/>
            </a:pPr>
            <a:r>
              <a:rPr lang="en-US" sz="1200" dirty="0">
                <a:solidFill>
                  <a:prstClr val="black"/>
                </a:solidFill>
                <a:latin typeface="+mn-lt"/>
              </a:rPr>
              <a:t>Extra nodes get deleted on first heartbeat.</a:t>
            </a:r>
          </a:p>
          <a:p>
            <a:pPr marL="285695" indent="-285695" defTabSz="914225">
              <a:spcAft>
                <a:spcPts val="600"/>
              </a:spcAft>
              <a:buFont typeface="+mj-lt"/>
              <a:buAutoNum type="arabicPeriod"/>
              <a:defRPr/>
            </a:pPr>
            <a:r>
              <a:rPr lang="en-US" sz="1200" dirty="0">
                <a:solidFill>
                  <a:prstClr val="black"/>
                </a:solidFill>
                <a:latin typeface="+mn-lt"/>
              </a:rPr>
              <a:t>After Cluster Service considers the cluster ready, it returns the Livy end-point to the Job Service.</a:t>
            </a:r>
          </a:p>
          <a:p>
            <a:pPr marL="342834" indent="-342834" defTabSz="914225">
              <a:buFont typeface="+mj-lt"/>
              <a:buAutoNum type="arabicPeriod"/>
              <a:defRPr/>
            </a:pPr>
            <a:endParaRPr lang="en-US" sz="14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a:t>
            </a:fld>
            <a:endParaRPr lang="en-US"/>
          </a:p>
        </p:txBody>
      </p:sp>
    </p:spTree>
    <p:extLst>
      <p:ext uri="{BB962C8B-B14F-4D97-AF65-F5344CB8AC3E}">
        <p14:creationId xmlns:p14="http://schemas.microsoft.com/office/powerpoint/2010/main" val="4057290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Carey</a:t>
            </a:r>
          </a:p>
        </p:txBody>
      </p:sp>
      <p:sp>
        <p:nvSpPr>
          <p:cNvPr id="4" name="Slide Number Placeholder 3"/>
          <p:cNvSpPr>
            <a:spLocks noGrp="1"/>
          </p:cNvSpPr>
          <p:nvPr>
            <p:ph type="sldNum" sz="quarter" idx="5"/>
          </p:nvPr>
        </p:nvSpPr>
        <p:spPr/>
        <p:txBody>
          <a:bodyPr/>
          <a:lstStyle/>
          <a:p>
            <a:fld id="{09259B3D-005A-450F-B89F-6A3DD53EE3BF}" type="slidenum">
              <a:rPr lang="en-US" smtClean="0"/>
              <a:t>17</a:t>
            </a:fld>
            <a:endParaRPr lang="en-US"/>
          </a:p>
        </p:txBody>
      </p:sp>
    </p:spTree>
    <p:extLst>
      <p:ext uri="{BB962C8B-B14F-4D97-AF65-F5344CB8AC3E}">
        <p14:creationId xmlns:p14="http://schemas.microsoft.com/office/powerpoint/2010/main" val="913068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Manage libraries for Apache Spark - Azure Synapse Analytics | Microsoft Docs</a:t>
            </a:r>
            <a:endParaRPr lang="en-US" dirty="0"/>
          </a:p>
          <a:p>
            <a:endParaRPr lang="en-US" dirty="0"/>
          </a:p>
          <a:p>
            <a:r>
              <a:rPr lang="en-US" dirty="0"/>
              <a:t>Current default installed libraries and versions:</a:t>
            </a:r>
          </a:p>
          <a:p>
            <a:r>
              <a:rPr lang="en-US" dirty="0">
                <a:hlinkClick r:id="rId4"/>
              </a:rPr>
              <a:t>Apache Spark version support - Azure Synapse Analytics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19</a:t>
            </a:fld>
            <a:endParaRPr lang="en-US"/>
          </a:p>
        </p:txBody>
      </p:sp>
    </p:spTree>
    <p:extLst>
      <p:ext uri="{BB962C8B-B14F-4D97-AF65-F5344CB8AC3E}">
        <p14:creationId xmlns:p14="http://schemas.microsoft.com/office/powerpoint/2010/main" val="254831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9/27/2021 1:40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849212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9/27/2021 1:40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6312504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9/27/2021 1:40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889733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9/27/2021 1:40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283749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a:t>
            </a:fld>
            <a:endParaRPr lang="en-US"/>
          </a:p>
        </p:txBody>
      </p:sp>
    </p:spTree>
    <p:extLst>
      <p:ext uri="{BB962C8B-B14F-4D97-AF65-F5344CB8AC3E}">
        <p14:creationId xmlns:p14="http://schemas.microsoft.com/office/powerpoint/2010/main" val="23676211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Lino</a:t>
            </a:r>
          </a:p>
        </p:txBody>
      </p:sp>
      <p:sp>
        <p:nvSpPr>
          <p:cNvPr id="4" name="Slide Number Placeholder 3"/>
          <p:cNvSpPr>
            <a:spLocks noGrp="1"/>
          </p:cNvSpPr>
          <p:nvPr>
            <p:ph type="sldNum" sz="quarter" idx="5"/>
          </p:nvPr>
        </p:nvSpPr>
        <p:spPr/>
        <p:txBody>
          <a:bodyPr/>
          <a:lstStyle/>
          <a:p>
            <a:fld id="{09259B3D-005A-450F-B89F-6A3DD53EE3BF}" type="slidenum">
              <a:rPr lang="en-US" smtClean="0"/>
              <a:t>40</a:t>
            </a:fld>
            <a:endParaRPr lang="en-US"/>
          </a:p>
        </p:txBody>
      </p:sp>
    </p:spTree>
    <p:extLst>
      <p:ext uri="{BB962C8B-B14F-4D97-AF65-F5344CB8AC3E}">
        <p14:creationId xmlns:p14="http://schemas.microsoft.com/office/powerpoint/2010/main" val="30533745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Spark Utilities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9/27/2021 1:40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Hyperspace indexes for Apache Spark - Azure Synapse Analytics | Microsoft Docs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9/27/2021 1:40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Azure/spark-</a:t>
            </a:r>
            <a:r>
              <a:rPr lang="en-US" dirty="0" err="1">
                <a:hlinkClick r:id="rId3"/>
              </a:rPr>
              <a:t>cdm</a:t>
            </a:r>
            <a:r>
              <a:rPr lang="en-US" dirty="0">
                <a:hlinkClick r:id="rId3"/>
              </a:rPr>
              <a:t>-connector (github.com)</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9/27/2021 1:40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9/27/2021 1:40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47</a:t>
            </a:fld>
            <a:endParaRPr lang="en-US"/>
          </a:p>
        </p:txBody>
      </p:sp>
    </p:spTree>
    <p:extLst>
      <p:ext uri="{BB962C8B-B14F-4D97-AF65-F5344CB8AC3E}">
        <p14:creationId xmlns:p14="http://schemas.microsoft.com/office/powerpoint/2010/main" val="32688682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diagram illustrates the approach the Azure Synapse Analytics enables for machine learning.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Train the machine learning models using notebooks run within Azure Machine Learning. Use the machine learning framework of choice to do so. Model training should always be performed in AML.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Within this notebook, convert the model into the ONNX format and then upload the model to Azure Storage.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From there, run a T-SQL script in Azure Synapse SQL to load the model into a table in the database.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After this, use the model within T-SQL scripts running Azure Synapse SQL by loading the model from the table, and using it with the Predict statement to score data sourced from a table in the database. The scored results could then be used directly or be inserted into a target table for later querying of the predictions.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9/27/2021 1:40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40641267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49</a:t>
            </a:fld>
            <a:endParaRPr lang="en-US" dirty="0"/>
          </a:p>
        </p:txBody>
      </p:sp>
    </p:spTree>
    <p:extLst>
      <p:ext uri="{BB962C8B-B14F-4D97-AF65-F5344CB8AC3E}">
        <p14:creationId xmlns:p14="http://schemas.microsoft.com/office/powerpoint/2010/main" val="20306632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The challenges of optimizing the performance of machine learning models in production is extremely hard considering the range of hardware capabilities on different platforms such as cloud vs edge, CPU vs GPU etc. and couple that with the variety of frameworks that available for building and training the machine learning models. </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To support the idea of providing users the flexibility to train their machine learning models on framework of their choice, and run that model anywhere with optimal performance, is at the core of </a:t>
            </a:r>
            <a:r>
              <a:rPr lang="en-US" sz="900" b="0" i="0" u="none" strike="noStrike" kern="1200">
                <a:solidFill>
                  <a:schemeClr val="tx1"/>
                </a:solidFill>
                <a:effectLst/>
                <a:latin typeface="Segoe UI Light" pitchFamily="34" charset="0"/>
                <a:ea typeface="+mn-ea"/>
                <a:cs typeface="+mn-cs"/>
                <a:hlinkClick r:id="rId3"/>
              </a:rPr>
              <a:t>Open Neural Network Exchange</a:t>
            </a:r>
            <a:r>
              <a:rPr lang="en-US" sz="900" b="0" i="0" kern="1200">
                <a:solidFill>
                  <a:schemeClr val="tx1"/>
                </a:solidFill>
                <a:effectLst/>
                <a:latin typeface="Segoe UI Light" pitchFamily="34" charset="0"/>
                <a:ea typeface="+mn-ea"/>
                <a:cs typeface="+mn-cs"/>
              </a:rPr>
              <a:t> (ONNX) format for representing machine learning models. ONNX is an open format, that is supported by a </a:t>
            </a:r>
            <a:r>
              <a:rPr lang="en-US" sz="900" b="0" i="0" u="none" strike="noStrike" kern="1200">
                <a:solidFill>
                  <a:schemeClr val="tx1"/>
                </a:solidFill>
                <a:effectLst/>
                <a:latin typeface="Segoe UI Light" pitchFamily="34" charset="0"/>
                <a:ea typeface="+mn-ea"/>
                <a:cs typeface="+mn-cs"/>
                <a:hlinkClick r:id="rId4"/>
              </a:rPr>
              <a:t>community of partners</a:t>
            </a:r>
            <a:r>
              <a:rPr lang="en-US" sz="900" b="0" i="0" kern="1200">
                <a:solidFill>
                  <a:schemeClr val="tx1"/>
                </a:solidFill>
                <a:effectLst/>
                <a:latin typeface="Segoe UI Light" pitchFamily="34" charset="0"/>
                <a:ea typeface="+mn-ea"/>
                <a:cs typeface="+mn-cs"/>
              </a:rPr>
              <a:t>, including Microsoft, who create compatible frameworks and tools.</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You can create ONNX models from many frameworks, including </a:t>
            </a:r>
            <a:r>
              <a:rPr lang="en-US" sz="900" b="0" i="0" kern="1200" err="1">
                <a:solidFill>
                  <a:schemeClr val="tx1"/>
                </a:solidFill>
                <a:effectLst/>
                <a:latin typeface="Segoe UI Light" pitchFamily="34" charset="0"/>
                <a:ea typeface="+mn-ea"/>
                <a:cs typeface="+mn-cs"/>
              </a:rPr>
              <a:t>PyTorch</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Chainer</a:t>
            </a:r>
            <a:r>
              <a:rPr lang="en-US" sz="900" b="0" i="0" kern="1200">
                <a:solidFill>
                  <a:schemeClr val="tx1"/>
                </a:solidFill>
                <a:effectLst/>
                <a:latin typeface="Segoe UI Light" pitchFamily="34" charset="0"/>
                <a:ea typeface="+mn-ea"/>
                <a:cs typeface="+mn-cs"/>
              </a:rPr>
              <a:t>, Microsoft Cognitive Toolkit (CNTK), </a:t>
            </a:r>
            <a:r>
              <a:rPr lang="en-US" sz="900" b="0" i="0" kern="1200" err="1">
                <a:solidFill>
                  <a:schemeClr val="tx1"/>
                </a:solidFill>
                <a:effectLst/>
                <a:latin typeface="Segoe UI Light" pitchFamily="34" charset="0"/>
                <a:ea typeface="+mn-ea"/>
                <a:cs typeface="+mn-cs"/>
              </a:rPr>
              <a:t>MXNet</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ML.Net</a:t>
            </a:r>
            <a:r>
              <a:rPr lang="en-US" sz="900" b="0" i="0" kern="1200">
                <a:solidFill>
                  <a:schemeClr val="tx1"/>
                </a:solidFill>
                <a:effectLst/>
                <a:latin typeface="Segoe UI Light" pitchFamily="34" charset="0"/>
                <a:ea typeface="+mn-ea"/>
                <a:cs typeface="+mn-cs"/>
              </a:rPr>
              <a:t>, TensorFlow, </a:t>
            </a:r>
            <a:r>
              <a:rPr lang="en-US" sz="900" b="0" i="0" kern="1200" err="1">
                <a:solidFill>
                  <a:schemeClr val="tx1"/>
                </a:solidFill>
                <a:effectLst/>
                <a:latin typeface="Segoe UI Light" pitchFamily="34" charset="0"/>
                <a:ea typeface="+mn-ea"/>
                <a:cs typeface="+mn-cs"/>
              </a:rPr>
              <a:t>Keras</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SciKit</a:t>
            </a:r>
            <a:r>
              <a:rPr lang="en-US" sz="900" b="0" i="0" kern="1200">
                <a:solidFill>
                  <a:schemeClr val="tx1"/>
                </a:solidFill>
                <a:effectLst/>
                <a:latin typeface="Segoe UI Light" pitchFamily="34" charset="0"/>
                <a:ea typeface="+mn-ea"/>
                <a:cs typeface="+mn-cs"/>
              </a:rPr>
              <a:t>-Learn, and more. ONNX Runtime is optimized for both cloud and edge and works on Linux, Windows, and Mac, and it also integrates with accelerators on different hardware such as </a:t>
            </a:r>
            <a:r>
              <a:rPr lang="en-US" sz="900" b="0" i="0" kern="1200" err="1">
                <a:solidFill>
                  <a:schemeClr val="tx1"/>
                </a:solidFill>
                <a:effectLst/>
                <a:latin typeface="Segoe UI Light" pitchFamily="34" charset="0"/>
                <a:ea typeface="+mn-ea"/>
                <a:cs typeface="+mn-cs"/>
              </a:rPr>
              <a:t>TensorRT</a:t>
            </a:r>
            <a:r>
              <a:rPr lang="en-US" sz="900" b="0" i="0" kern="1200">
                <a:solidFill>
                  <a:schemeClr val="tx1"/>
                </a:solidFill>
                <a:effectLst/>
                <a:latin typeface="Segoe UI Light" pitchFamily="34" charset="0"/>
                <a:ea typeface="+mn-ea"/>
                <a:cs typeface="+mn-cs"/>
              </a:rPr>
              <a:t> on NVidia GPUs. </a:t>
            </a:r>
            <a:r>
              <a:rPr lang="en-US" sz="900" b="0" i="0" u="none" strike="noStrike" kern="1200">
                <a:solidFill>
                  <a:schemeClr val="tx1"/>
                </a:solidFill>
                <a:effectLst/>
                <a:latin typeface="Segoe UI Light" pitchFamily="34" charset="0"/>
                <a:ea typeface="+mn-ea"/>
                <a:cs typeface="+mn-cs"/>
                <a:hlinkClick r:id="rId5"/>
              </a:rPr>
              <a:t>ONNX models can be deployed</a:t>
            </a:r>
            <a:r>
              <a:rPr lang="en-US" sz="900" b="0" i="0" kern="1200">
                <a:solidFill>
                  <a:schemeClr val="tx1"/>
                </a:solidFill>
                <a:effectLst/>
                <a:latin typeface="Segoe UI Light" pitchFamily="34" charset="0"/>
                <a:ea typeface="+mn-ea"/>
                <a:cs typeface="+mn-cs"/>
              </a:rPr>
              <a:t> to the cloud using Azure Machine Learning and ONNX Runtime. They can also be deployed to Windows 10 devices using </a:t>
            </a:r>
            <a:r>
              <a:rPr lang="en-US" sz="900" b="0" i="0" u="none" strike="noStrike" kern="1200">
                <a:solidFill>
                  <a:schemeClr val="tx1"/>
                </a:solidFill>
                <a:effectLst/>
                <a:latin typeface="Segoe UI Light" pitchFamily="34" charset="0"/>
                <a:ea typeface="+mn-ea"/>
                <a:cs typeface="+mn-cs"/>
                <a:hlinkClick r:id="rId6"/>
              </a:rPr>
              <a:t>Windows ML</a:t>
            </a:r>
            <a:r>
              <a:rPr lang="en-US" sz="900" b="0" i="0" kern="1200">
                <a:solidFill>
                  <a:schemeClr val="tx1"/>
                </a:solidFill>
                <a:effectLst/>
                <a:latin typeface="Segoe UI Light" pitchFamily="34" charset="0"/>
                <a:ea typeface="+mn-ea"/>
                <a:cs typeface="+mn-cs"/>
              </a:rPr>
              <a:t>. They can even be deployed to other platforms using converters that are available from the ONNX community.</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The interoperability you get with ONNX makes it possible to get great ideas into production faster. With ONNX, data scientists can choose their preferred framework for the job. Similarly, developers can spend less time getting models ready for production, and deploy across the cloud and edge.</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Data scientists: use the framework of their choice to create and train models</a:t>
            </a:r>
          </a:p>
          <a:p>
            <a:r>
              <a:rPr lang="en-US" sz="900" b="0" i="0" kern="1200">
                <a:solidFill>
                  <a:schemeClr val="tx1"/>
                </a:solidFill>
                <a:effectLst/>
                <a:latin typeface="Segoe UI Light" pitchFamily="34" charset="0"/>
                <a:ea typeface="+mn-ea"/>
                <a:cs typeface="+mn-cs"/>
              </a:rPr>
              <a:t>Developers: deploy models cross-platform with minimal integration work</a:t>
            </a:r>
          </a:p>
          <a:p>
            <a:endParaRPr lang="en-US" sz="900"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9/27/2021 1:40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19990709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259B3D-005A-450F-B89F-6A3DD53EE3BF}" type="slidenum">
              <a:rPr lang="en-US" smtClean="0"/>
              <a:t>51</a:t>
            </a:fld>
            <a:endParaRPr lang="en-US"/>
          </a:p>
        </p:txBody>
      </p:sp>
    </p:spTree>
    <p:extLst>
      <p:ext uri="{BB962C8B-B14F-4D97-AF65-F5344CB8AC3E}">
        <p14:creationId xmlns:p14="http://schemas.microsoft.com/office/powerpoint/2010/main" val="687716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a:t>
            </a:fld>
            <a:endParaRPr lang="en-US"/>
          </a:p>
        </p:txBody>
      </p:sp>
    </p:spTree>
    <p:extLst>
      <p:ext uri="{BB962C8B-B14F-4D97-AF65-F5344CB8AC3E}">
        <p14:creationId xmlns:p14="http://schemas.microsoft.com/office/powerpoint/2010/main" val="2572815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9/27/2021 1:40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1819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Carey host slides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9/27/2021 1:40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9/27/2021 1:40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15599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8238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5735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Video example:</a:t>
            </a:r>
          </a:p>
          <a:p>
            <a:r>
              <a:rPr lang="en-US" b="0"/>
              <a:t>National Analyst is given a higher workload importance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7885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https://docs.microsoft.com/en-us/azure/sql-data-warehouse/sql-data-warehouse-workload-isolation</a:t>
            </a:r>
          </a:p>
          <a:p>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3692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can increase overall capacity, but empties the cache which slows performance. </a:t>
            </a:r>
          </a:p>
          <a:p>
            <a:r>
              <a:rPr lang="en-US" dirty="0"/>
              <a:t>Workload isolation can be more responsive to quick changes in workload.</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9/27/2021 1:40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21588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Continuous integration and delivery for Synapse workspace - Azure Synapse Analytics | Microsoft Docs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98771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4944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9/27/2021 1:40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4911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Exploratory queries that were not time sensitive can saturate the available resources and delay the execution of higher priority queries supporting critical reports, how can one mitigate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Separate marketing workloads from say the finance workloads using workload management.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Configure Workload Management in Azure Synapse Analytics which serves to prevent this situation.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It manages resources, ensures highly efficient resource utilization, and maximizes return on investment (ROI).</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three pillars of Workload Management are: </a:t>
            </a:r>
          </a:p>
          <a:p>
            <a:pPr lvl="2"/>
            <a:r>
              <a:rPr lang="en-US" sz="1200" b="0" i="0" u="none" strike="noStrike" kern="1200" dirty="0">
                <a:solidFill>
                  <a:schemeClr val="tx1"/>
                </a:solidFill>
                <a:effectLst/>
                <a:latin typeface="+mn-lt"/>
                <a:ea typeface="+mn-ea"/>
                <a:cs typeface="+mn-cs"/>
              </a:rPr>
              <a:t>Workload Classification – To assign a request to a workload group and set importance levels.</a:t>
            </a:r>
          </a:p>
          <a:p>
            <a:pPr lvl="2"/>
            <a:r>
              <a:rPr lang="en-US" sz="1200" b="0" i="0" u="none" strike="noStrike" kern="1200" dirty="0">
                <a:solidFill>
                  <a:schemeClr val="tx1"/>
                </a:solidFill>
                <a:effectLst/>
                <a:latin typeface="+mn-lt"/>
                <a:ea typeface="+mn-ea"/>
                <a:cs typeface="+mn-cs"/>
              </a:rPr>
              <a:t>Workload Importance – To influence the order in which a request gets access to resources.</a:t>
            </a:r>
          </a:p>
          <a:p>
            <a:pPr lvl="2"/>
            <a:r>
              <a:rPr lang="en-US" sz="1200" b="0" i="0" u="none" strike="noStrike" kern="1200" dirty="0">
                <a:solidFill>
                  <a:schemeClr val="tx1"/>
                </a:solidFill>
                <a:effectLst/>
                <a:latin typeface="+mn-lt"/>
                <a:ea typeface="+mn-ea"/>
                <a:cs typeface="+mn-cs"/>
              </a:rPr>
              <a:t>Workload Isolation – To reserve resources for a workload group.</a:t>
            </a:r>
          </a:p>
          <a:p>
            <a:pPr lvl="2"/>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workload management does not suffice, note that online scaling (which allows you to increase the cluster size without incurring downtime) and multi-cluster (which allows you to have several different clusters supporting a single data warehouse) are features that are coming soon.</a:t>
            </a:r>
          </a:p>
          <a:p>
            <a:pPr lvl="0"/>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How can you identify issues such as suboptimal table distribution, data skew, cache misses, </a:t>
            </a:r>
            <a:r>
              <a:rPr lang="en-US" sz="1200" b="1" i="0" u="none" strike="noStrike" kern="1200" dirty="0" err="1">
                <a:solidFill>
                  <a:schemeClr val="tx1"/>
                </a:solidFill>
                <a:effectLst/>
                <a:latin typeface="+mn-lt"/>
                <a:ea typeface="+mn-ea"/>
                <a:cs typeface="+mn-cs"/>
              </a:rPr>
              <a:t>tempdb</a:t>
            </a:r>
            <a:r>
              <a:rPr lang="en-US" sz="1200" b="1" i="0" u="none" strike="noStrike" kern="1200" dirty="0">
                <a:solidFill>
                  <a:schemeClr val="tx1"/>
                </a:solidFill>
                <a:effectLst/>
                <a:latin typeface="+mn-lt"/>
                <a:ea typeface="+mn-ea"/>
                <a:cs typeface="+mn-cs"/>
              </a:rPr>
              <a:t> contention and suboptimal plan selection?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the Azure Advisor recommendations.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There is a balance between the data warehouse software staying up to date and when a customer can afford downtime that might result. How can they establish their preferences, so they are never caught off guard with an upgrade?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maintenance windows, a feature of Azure Synapse Analytics. Within this they can: </a:t>
            </a:r>
          </a:p>
          <a:p>
            <a:pPr lvl="2"/>
            <a:r>
              <a:rPr lang="en-US" sz="1200" b="0" i="0" u="none" strike="noStrike" kern="1200" dirty="0">
                <a:solidFill>
                  <a:schemeClr val="tx1"/>
                </a:solidFill>
                <a:effectLst/>
                <a:latin typeface="+mn-lt"/>
                <a:ea typeface="+mn-ea"/>
                <a:cs typeface="+mn-cs"/>
              </a:rPr>
              <a:t>Choose a time window for upgrades.</a:t>
            </a:r>
          </a:p>
          <a:p>
            <a:pPr lvl="2"/>
            <a:r>
              <a:rPr lang="en-US" sz="1200" b="0" i="0" u="none" strike="noStrike" kern="1200" dirty="0">
                <a:solidFill>
                  <a:schemeClr val="tx1"/>
                </a:solidFill>
                <a:effectLst/>
                <a:latin typeface="+mn-lt"/>
                <a:ea typeface="+mn-ea"/>
                <a:cs typeface="+mn-cs"/>
              </a:rPr>
              <a:t>Select a primary and secondary window within a seven-day period, where windows can be from 3 to 8 hours.</a:t>
            </a:r>
          </a:p>
          <a:p>
            <a:pPr lvl="2"/>
            <a:r>
              <a:rPr lang="en-US" sz="1200" b="0" i="0" u="none" strike="noStrike" kern="1200" dirty="0">
                <a:solidFill>
                  <a:schemeClr val="tx1"/>
                </a:solidFill>
                <a:effectLst/>
                <a:latin typeface="+mn-lt"/>
                <a:ea typeface="+mn-ea"/>
                <a:cs typeface="+mn-cs"/>
              </a:rPr>
              <a:t>Receive 24-hour advance notification for maintenance events.</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60308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https://www.menti.com/tyb5a5vtow</a:t>
            </a:r>
          </a:p>
        </p:txBody>
      </p:sp>
      <p:sp>
        <p:nvSpPr>
          <p:cNvPr id="4" name="Slide Number Placeholder 3"/>
          <p:cNvSpPr>
            <a:spLocks noGrp="1"/>
          </p:cNvSpPr>
          <p:nvPr>
            <p:ph type="sldNum" sz="quarter" idx="5"/>
          </p:nvPr>
        </p:nvSpPr>
        <p:spPr/>
        <p:txBody>
          <a:bodyPr/>
          <a:lstStyle/>
          <a:p>
            <a:fld id="{09259B3D-005A-450F-B89F-6A3DD53EE3BF}" type="slidenum">
              <a:rPr lang="en-US" smtClean="0"/>
              <a:t>75</a:t>
            </a:fld>
            <a:endParaRPr lang="en-US"/>
          </a:p>
        </p:txBody>
      </p:sp>
    </p:spTree>
    <p:extLst>
      <p:ext uri="{BB962C8B-B14F-4D97-AF65-F5344CB8AC3E}">
        <p14:creationId xmlns:p14="http://schemas.microsoft.com/office/powerpoint/2010/main" val="39026069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https://www.menti.com/9bwqmqfitd</a:t>
            </a:r>
          </a:p>
        </p:txBody>
      </p:sp>
      <p:sp>
        <p:nvSpPr>
          <p:cNvPr id="4" name="Slide Number Placeholder 3"/>
          <p:cNvSpPr>
            <a:spLocks noGrp="1"/>
          </p:cNvSpPr>
          <p:nvPr>
            <p:ph type="sldNum" sz="quarter" idx="5"/>
          </p:nvPr>
        </p:nvSpPr>
        <p:spPr/>
        <p:txBody>
          <a:bodyPr/>
          <a:lstStyle/>
          <a:p>
            <a:fld id="{09259B3D-005A-450F-B89F-6A3DD53EE3BF}" type="slidenum">
              <a:rPr lang="en-US" smtClean="0"/>
              <a:t>76</a:t>
            </a:fld>
            <a:endParaRPr lang="en-US"/>
          </a:p>
        </p:txBody>
      </p:sp>
    </p:spTree>
    <p:extLst>
      <p:ext uri="{BB962C8B-B14F-4D97-AF65-F5344CB8AC3E}">
        <p14:creationId xmlns:p14="http://schemas.microsoft.com/office/powerpoint/2010/main" val="2484188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9/27/2021 1:40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4619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Lino</a:t>
            </a:r>
          </a:p>
        </p:txBody>
      </p:sp>
      <p:sp>
        <p:nvSpPr>
          <p:cNvPr id="4" name="Slide Number Placeholder 3"/>
          <p:cNvSpPr>
            <a:spLocks noGrp="1"/>
          </p:cNvSpPr>
          <p:nvPr>
            <p:ph type="sldNum" sz="quarter" idx="5"/>
          </p:nvPr>
        </p:nvSpPr>
        <p:spPr/>
        <p:txBody>
          <a:bodyPr/>
          <a:lstStyle/>
          <a:p>
            <a:fld id="{09259B3D-005A-450F-B89F-6A3DD53EE3BF}" type="slidenum">
              <a:rPr lang="en-US" smtClean="0"/>
              <a:t>6</a:t>
            </a:fld>
            <a:endParaRPr lang="en-US"/>
          </a:p>
        </p:txBody>
      </p:sp>
    </p:spTree>
    <p:extLst>
      <p:ext uri="{BB962C8B-B14F-4D97-AF65-F5344CB8AC3E}">
        <p14:creationId xmlns:p14="http://schemas.microsoft.com/office/powerpoint/2010/main" val="2482468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a:t>
            </a:r>
            <a:r>
              <a:rPr lang="en-US" sz="1600" kern="0" dirty="0" err="1">
                <a:ln>
                  <a:solidFill>
                    <a:srgbClr val="FFFFFF">
                      <a:alpha val="0"/>
                    </a:srgbClr>
                  </a:solidFill>
                </a:ln>
                <a:solidFill>
                  <a:schemeClr val="tx1"/>
                </a:solidFill>
                <a:cs typeface="Segoe UI Semilight" panose="020B0402040204020203" pitchFamily="34" charset="0"/>
              </a:rPr>
              <a:t>DataFrame</a:t>
            </a:r>
            <a:r>
              <a:rPr lang="en-US" sz="1600" kern="0" dirty="0">
                <a:ln>
                  <a:solidFill>
                    <a:srgbClr val="FFFFFF">
                      <a:alpha val="0"/>
                    </a:srgbClr>
                  </a:solidFill>
                </a:ln>
                <a:solidFill>
                  <a:schemeClr val="tx1"/>
                </a:solidFill>
                <a:cs typeface="Segoe UI Semilight" panose="020B0402040204020203" pitchFamily="34" charset="0"/>
              </a:rPr>
              <a:t>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a:p>
            <a:endParaRPr lang="en-US" dirty="0">
              <a:cs typeface="Calibri"/>
            </a:endParaRPr>
          </a:p>
        </p:txBody>
      </p:sp>
      <p:sp>
        <p:nvSpPr>
          <p:cNvPr id="4" name="Slide Number Placeholder 3"/>
          <p:cNvSpPr>
            <a:spLocks noGrp="1"/>
          </p:cNvSpPr>
          <p:nvPr>
            <p:ph type="sldNum" sz="quarter" idx="10"/>
          </p:nvPr>
        </p:nvSpPr>
        <p:spPr/>
        <p:txBody>
          <a:bodyPr/>
          <a:lstStyle/>
          <a:p>
            <a:fld id="{4484ABEE-72D2-4711-B507-13A06E438805}" type="slidenum">
              <a:rPr lang="en-US" smtClean="0"/>
              <a:t>8</a:t>
            </a:fld>
            <a:endParaRPr lang="en-US"/>
          </a:p>
        </p:txBody>
      </p:sp>
    </p:spTree>
    <p:extLst>
      <p:ext uri="{BB962C8B-B14F-4D97-AF65-F5344CB8AC3E}">
        <p14:creationId xmlns:p14="http://schemas.microsoft.com/office/powerpoint/2010/main" val="4112887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Slide Image Placeholder 1"/>
          <p:cNvSpPr>
            <a:spLocks noGrp="1" noRot="1" noChangeAspect="1"/>
          </p:cNvSpPr>
          <p:nvPr>
            <p:ph type="sldImg"/>
          </p:nvPr>
        </p:nvSpPr>
        <p:spPr>
          <a:xfrm>
            <a:off x="379413" y="696913"/>
            <a:ext cx="6188075" cy="3481387"/>
          </a:xfrm>
          <a:ln/>
        </p:spPr>
      </p:sp>
      <p:sp>
        <p:nvSpPr>
          <p:cNvPr id="12290" name="Notes Placeholder 2"/>
          <p:cNvSpPr>
            <a:spLocks noGrp="1"/>
          </p:cNvSpPr>
          <p:nvPr>
            <p:ph type="body" idx="1"/>
          </p:nvPr>
        </p:nvSpPr>
        <p:spPr>
          <a:xfrm>
            <a:off x="451998" y="4282068"/>
            <a:ext cx="6005122" cy="417613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200">
              <a:latin typeface="Times New Roman" charset="0"/>
              <a:ea typeface="MS PGothic" charset="-128"/>
            </a:endParaRPr>
          </a:p>
        </p:txBody>
      </p:sp>
      <p:sp>
        <p:nvSpPr>
          <p:cNvPr id="12291" name="Slide Number Placeholder 3"/>
          <p:cNvSpPr>
            <a:spLocks noGrp="1"/>
          </p:cNvSpPr>
          <p:nvPr>
            <p:ph type="sldNum" sz="quarter" idx="5"/>
          </p:nvPr>
        </p:nvSpPr>
        <p:spPr>
          <a:noFill/>
          <a:ln>
            <a:noFill/>
          </a:ln>
          <a:effectLst/>
        </p:spPr>
        <p:txBody>
          <a:bodyPr vert="horz" wrap="square" lIns="91440" tIns="45720" rIns="91440" bIns="45720" numCol="1" anchor="b" anchorCtr="0" compatLnSpc="1">
            <a:prstTxWarp prst="textNoShape">
              <a:avLst/>
            </a:prstTxWarp>
          </a:bodyPr>
          <a:lstStyle/>
          <a:p>
            <a:fld id="{D1FC82A0-485D-1F4D-9B05-3DA5CD931568}" type="slidenum">
              <a:rPr lang="en-US" altLang="en-US"/>
              <a:pPr/>
              <a:t>9</a:t>
            </a:fld>
            <a:endParaRPr lang="en-US" altLang="en-US"/>
          </a:p>
        </p:txBody>
      </p:sp>
    </p:spTree>
    <p:extLst>
      <p:ext uri="{BB962C8B-B14F-4D97-AF65-F5344CB8AC3E}">
        <p14:creationId xmlns:p14="http://schemas.microsoft.com/office/powerpoint/2010/main" val="119607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p:cNvSpPr>
          <p:nvPr>
            <p:ph type="sldImg"/>
          </p:nvPr>
        </p:nvSpPr>
        <p:spPr>
          <a:xfrm>
            <a:off x="379413" y="696913"/>
            <a:ext cx="6188075" cy="3481387"/>
          </a:xfrm>
          <a:ln/>
        </p:spPr>
      </p:sp>
      <p:sp>
        <p:nvSpPr>
          <p:cNvPr id="14338" name="Notes Placeholder 2"/>
          <p:cNvSpPr>
            <a:spLocks noGrp="1"/>
          </p:cNvSpPr>
          <p:nvPr>
            <p:ph type="body" idx="1"/>
          </p:nvPr>
        </p:nvSpPr>
        <p:spPr>
          <a:xfrm>
            <a:off x="451998" y="4393580"/>
            <a:ext cx="6005122" cy="406462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200">
              <a:latin typeface="Times New Roman" charset="0"/>
              <a:ea typeface="MS PGothic" charset="-128"/>
            </a:endParaRPr>
          </a:p>
        </p:txBody>
      </p:sp>
      <p:sp>
        <p:nvSpPr>
          <p:cNvPr id="14339" name="Slide Number Placeholder 3"/>
          <p:cNvSpPr>
            <a:spLocks noGrp="1"/>
          </p:cNvSpPr>
          <p:nvPr>
            <p:ph type="sldNum" sz="quarter" idx="5"/>
          </p:nvPr>
        </p:nvSpPr>
        <p:spPr>
          <a:noFill/>
          <a:ln>
            <a:noFill/>
          </a:ln>
          <a:effectLst/>
        </p:spPr>
        <p:txBody>
          <a:bodyPr vert="horz" wrap="square" lIns="91440" tIns="45720" rIns="91440" bIns="45720" numCol="1" anchor="b" anchorCtr="0" compatLnSpc="1">
            <a:prstTxWarp prst="textNoShape">
              <a:avLst/>
            </a:prstTxWarp>
          </a:bodyPr>
          <a:lstStyle/>
          <a:p>
            <a:fld id="{472AB6A8-C9C6-234A-90E3-AF0D70D22DAF}" type="slidenum">
              <a:rPr lang="en-US" altLang="en-US"/>
              <a:pPr/>
              <a:t>10</a:t>
            </a:fld>
            <a:endParaRPr lang="en-US" altLang="en-US"/>
          </a:p>
        </p:txBody>
      </p:sp>
    </p:spTree>
    <p:extLst>
      <p:ext uri="{BB962C8B-B14F-4D97-AF65-F5344CB8AC3E}">
        <p14:creationId xmlns:p14="http://schemas.microsoft.com/office/powerpoint/2010/main" val="42882625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38894718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38093500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83006175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a:t>Edit Master text styles</a:t>
            </a:r>
          </a:p>
          <a:p>
            <a:pPr lvl="1"/>
            <a:r>
              <a:rPr lang="en-US"/>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234627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78238353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284553710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image" Target="../media/image11.png"/><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tags" Target="../tags/tag8.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theme" Target="../theme/theme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8" Type="http://schemas.openxmlformats.org/officeDocument/2006/relationships/slideLayout" Target="../slideLayouts/slideLayout37.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image" Target="../media/image1.emf"/><Relationship Id="rId20" Type="http://schemas.openxmlformats.org/officeDocument/2006/relationships/slideLayout" Target="../slideLayouts/slideLayout49.xml"/><Relationship Id="rId41"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6"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7"/>
          <a:stretch>
            <a:fillRect/>
          </a:stretch>
        </p:blipFill>
        <p:spPr>
          <a:xfrm rot="5400000">
            <a:off x="9208748" y="2991033"/>
            <a:ext cx="6858623" cy="876557"/>
          </a:xfrm>
          <a:prstGeom prst="rect">
            <a:avLst/>
          </a:prstGeom>
        </p:spPr>
      </p:pic>
    </p:spTree>
    <p:custDataLst>
      <p:tags r:id="rId45"/>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2" r:id="rId38"/>
    <p:sldLayoutId id="2147483734" r:id="rId39"/>
    <p:sldLayoutId id="2147483735" r:id="rId40"/>
    <p:sldLayoutId id="2147483738" r:id="rId41"/>
    <p:sldLayoutId id="2147483737" r:id="rId42"/>
    <p:sldLayoutId id="2147483739" r:id="rId43"/>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65.xml"/><Relationship Id="rId6" Type="http://schemas.openxmlformats.org/officeDocument/2006/relationships/image" Target="../media/image27.tiff"/><Relationship Id="rId5" Type="http://schemas.openxmlformats.org/officeDocument/2006/relationships/image" Target="../media/image26.tiff"/><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42.xml"/><Relationship Id="rId4" Type="http://schemas.openxmlformats.org/officeDocument/2006/relationships/image" Target="../media/image29.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5.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hyperlink" Target="https://www.python.org/dev/peps/pep-0440/#version-specifiers" TargetMode="External"/><Relationship Id="rId2" Type="http://schemas.openxmlformats.org/officeDocument/2006/relationships/hyperlink" Target="https://pip.readthedocs.io/en/1.1/requirements.html" TargetMode="External"/><Relationship Id="rId1" Type="http://schemas.openxmlformats.org/officeDocument/2006/relationships/slideLayout" Target="../slideLayouts/slideLayout4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38.xml"/><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2.xml"/><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2.xml"/><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42.xml"/><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42.xm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42.xml"/><Relationship Id="rId5" Type="http://schemas.openxmlformats.org/officeDocument/2006/relationships/image" Target="../media/image60.png"/><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2.xml"/><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2.xml"/><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68.png"/><Relationship Id="rId1" Type="http://schemas.openxmlformats.org/officeDocument/2006/relationships/slideLayout" Target="../slideLayouts/slideLayout4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2.xml"/></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jpe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image" Target="../media/image72.png"/><Relationship Id="rId1" Type="http://schemas.openxmlformats.org/officeDocument/2006/relationships/slideLayout" Target="../slideLayouts/slideLayout38.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jpeg"/><Relationship Id="rId9" Type="http://schemas.openxmlformats.org/officeDocument/2006/relationships/image" Target="../media/image79.png"/><Relationship Id="rId14" Type="http://schemas.openxmlformats.org/officeDocument/2006/relationships/image" Target="../media/image8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2.xml"/></Relationships>
</file>

<file path=ppt/slides/_rels/slide4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0.xml"/></Relationships>
</file>

<file path=ppt/slides/_rels/slide47.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notesSlide" Target="../notesSlides/notesSlide25.xml"/><Relationship Id="rId1" Type="http://schemas.openxmlformats.org/officeDocument/2006/relationships/slideLayout" Target="../slideLayouts/slideLayout39.xml"/><Relationship Id="rId6" Type="http://schemas.openxmlformats.org/officeDocument/2006/relationships/image" Target="../media/image89.png"/><Relationship Id="rId11" Type="http://schemas.openxmlformats.org/officeDocument/2006/relationships/image" Target="../media/image94.sv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s>
</file>

<file path=ppt/slides/_rels/slide48.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89.png"/><Relationship Id="rId2" Type="http://schemas.openxmlformats.org/officeDocument/2006/relationships/notesSlide" Target="../notesSlides/notesSlide26.xml"/><Relationship Id="rId1" Type="http://schemas.openxmlformats.org/officeDocument/2006/relationships/slideLayout" Target="../slideLayouts/slideLayout42.xml"/><Relationship Id="rId6" Type="http://schemas.openxmlformats.org/officeDocument/2006/relationships/image" Target="../media/image87.png"/><Relationship Id="rId5" Type="http://schemas.openxmlformats.org/officeDocument/2006/relationships/image" Target="../media/image97.svg"/><Relationship Id="rId4" Type="http://schemas.openxmlformats.org/officeDocument/2006/relationships/image" Target="../media/image9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8.xml"/><Relationship Id="rId1" Type="http://schemas.openxmlformats.org/officeDocument/2006/relationships/slideLayout" Target="../slideLayouts/slideLayout42.xml"/></Relationships>
</file>

<file path=ppt/slides/_rels/slide5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9.xml"/><Relationship Id="rId1" Type="http://schemas.openxmlformats.org/officeDocument/2006/relationships/slideLayout" Target="../slideLayouts/slideLayout56.xml"/></Relationships>
</file>

<file path=ppt/slides/_rels/slide5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56.xml"/></Relationships>
</file>

<file path=ppt/slides/_rels/slide5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56.xml"/></Relationships>
</file>

<file path=ppt/slides/_rels/slide54.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94.svg"/><Relationship Id="rId2" Type="http://schemas.openxmlformats.org/officeDocument/2006/relationships/image" Target="../media/image102.png"/><Relationship Id="rId1" Type="http://schemas.openxmlformats.org/officeDocument/2006/relationships/slideLayout" Target="../slideLayouts/slideLayout56.xml"/><Relationship Id="rId6" Type="http://schemas.openxmlformats.org/officeDocument/2006/relationships/image" Target="../media/image106.png"/><Relationship Id="rId11" Type="http://schemas.openxmlformats.org/officeDocument/2006/relationships/image" Target="../media/image93.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104.svg"/><Relationship Id="rId9" Type="http://schemas.openxmlformats.org/officeDocument/2006/relationships/image" Target="../media/image109.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5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68.xml"/><Relationship Id="rId5" Type="http://schemas.openxmlformats.org/officeDocument/2006/relationships/image" Target="../media/image22.svg"/><Relationship Id="rId4" Type="http://schemas.openxmlformats.org/officeDocument/2006/relationships/image" Target="../media/image21.png"/></Relationships>
</file>

<file path=ppt/slides/_rels/slide5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2.xml"/></Relationships>
</file>

<file path=ppt/slides/_rels/slide6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66.xml"/></Relationships>
</file>

<file path=ppt/slides/_rels/slide6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66.xml"/></Relationships>
</file>

<file path=ppt/slides/_rels/slide6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66.xml"/></Relationships>
</file>

<file path=ppt/slides/_rels/slide6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66.xml"/></Relationships>
</file>

<file path=ppt/slides/_rels/slide6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notesSlide" Target="../notesSlides/notesSlide35.xml"/></Relationships>
</file>

<file path=ppt/slides/_rels/slide6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6.xml"/><Relationship Id="rId1" Type="http://schemas.openxmlformats.org/officeDocument/2006/relationships/slideLayout" Target="../slideLayouts/slideLayout72.xml"/></Relationships>
</file>

<file path=ppt/slides/_rels/slide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68.xml"/><Relationship Id="rId5" Type="http://schemas.openxmlformats.org/officeDocument/2006/relationships/image" Target="../media/image22.svg"/><Relationship Id="rId4" Type="http://schemas.openxmlformats.org/officeDocument/2006/relationships/image" Target="../media/image21.png"/></Relationships>
</file>

<file path=ppt/slides/_rels/slide7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68.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7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8.xml"/><Relationship Id="rId1" Type="http://schemas.openxmlformats.org/officeDocument/2006/relationships/slideLayout" Target="../slideLayouts/slideLayout72.xml"/><Relationship Id="rId5" Type="http://schemas.openxmlformats.org/officeDocument/2006/relationships/image" Target="../media/image125.png"/><Relationship Id="rId4" Type="http://schemas.openxmlformats.org/officeDocument/2006/relationships/image" Target="../media/image124.png"/></Relationships>
</file>

<file path=ppt/slides/_rels/slide7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9.xml"/><Relationship Id="rId1" Type="http://schemas.openxmlformats.org/officeDocument/2006/relationships/slideLayout" Target="../slideLayouts/slideLayout72.xml"/><Relationship Id="rId4" Type="http://schemas.openxmlformats.org/officeDocument/2006/relationships/image" Target="../media/image127.png"/></Relationships>
</file>

<file path=ppt/slides/_rels/slide7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0.xml"/><Relationship Id="rId1" Type="http://schemas.openxmlformats.org/officeDocument/2006/relationships/slideLayout" Target="../slideLayouts/slideLayout7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9.xml"/></Relationships>
</file>

<file path=ppt/slides/_rels/slide75.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42.xml"/><Relationship Id="rId1" Type="http://schemas.openxmlformats.org/officeDocument/2006/relationships/slideLayout" Target="../slideLayouts/slideLayout36.xml"/><Relationship Id="rId4" Type="http://schemas.openxmlformats.org/officeDocument/2006/relationships/image" Target="../media/image129.png"/></Relationships>
</file>

<file path=ppt/slides/_rels/slide76.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43.xml"/><Relationship Id="rId1" Type="http://schemas.openxmlformats.org/officeDocument/2006/relationships/slideLayout" Target="../slideLayouts/slideLayout36.xml"/><Relationship Id="rId4" Type="http://schemas.openxmlformats.org/officeDocument/2006/relationships/image" Target="../media/image13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3" Type="http://schemas.openxmlformats.org/officeDocument/2006/relationships/hyperlink" Target="http://spark.apache.org/" TargetMode="External"/><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tiff"/><Relationship Id="rId2" Type="http://schemas.openxmlformats.org/officeDocument/2006/relationships/notesSlide" Target="../notesSlides/notesSlide8.xml"/><Relationship Id="rId1" Type="http://schemas.openxmlformats.org/officeDocument/2006/relationships/slideLayout" Target="../slideLayouts/slideLayout65.xml"/><Relationship Id="rId6" Type="http://schemas.openxmlformats.org/officeDocument/2006/relationships/image" Target="../media/image26.tiff"/><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922396"/>
            <a:ext cx="8429171" cy="1937069"/>
          </a:xfrm>
        </p:spPr>
        <p:txBody>
          <a:bodyPr/>
          <a:lstStyle/>
          <a:p>
            <a:r>
              <a:rPr lang="en-US" dirty="0">
                <a:solidFill>
                  <a:schemeClr val="bg1"/>
                </a:solidFill>
              </a:rPr>
              <a:t>Welcome to </a:t>
            </a:r>
            <a:br>
              <a:rPr lang="en-US" dirty="0">
                <a:solidFill>
                  <a:schemeClr val="bg1"/>
                </a:solidFill>
              </a:rPr>
            </a:br>
            <a:r>
              <a:rPr lang="en-US" dirty="0">
                <a:solidFill>
                  <a:schemeClr val="bg1"/>
                </a:solidFill>
              </a:rPr>
              <a:t>Azure Synapse Technical Boot Camp</a:t>
            </a:r>
            <a:br>
              <a:rPr lang="en-US" dirty="0">
                <a:solidFill>
                  <a:schemeClr val="bg1"/>
                </a:solidFill>
              </a:rPr>
            </a:br>
            <a:br>
              <a:rPr lang="en-US" dirty="0">
                <a:solidFill>
                  <a:schemeClr val="bg1"/>
                </a:solidFill>
              </a:rPr>
            </a:br>
            <a:r>
              <a:rPr lang="en-US" sz="2000" dirty="0">
                <a:solidFill>
                  <a:schemeClr val="bg1"/>
                </a:solidFill>
              </a:rPr>
              <a:t>Day 3</a:t>
            </a:r>
          </a:p>
        </p:txBody>
      </p:sp>
    </p:spTree>
    <p:custDataLst>
      <p:tags r:id="rId1"/>
    </p:custDataLst>
    <p:extLst>
      <p:ext uri="{BB962C8B-B14F-4D97-AF65-F5344CB8AC3E}">
        <p14:creationId xmlns:p14="http://schemas.microsoft.com/office/powerpoint/2010/main" val="405738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Content Placeholder 2"/>
          <p:cNvSpPr>
            <a:spLocks noGrp="1"/>
          </p:cNvSpPr>
          <p:nvPr>
            <p:ph idx="1"/>
          </p:nvPr>
        </p:nvSpPr>
        <p:spPr>
          <a:xfrm>
            <a:off x="590530" y="1208458"/>
            <a:ext cx="11359423" cy="3416320"/>
          </a:xfrm>
        </p:spPr>
        <p:txBody>
          <a:bodyPr/>
          <a:lstStyle/>
          <a:p>
            <a:pPr marL="0" indent="0">
              <a:buNone/>
            </a:pPr>
            <a:r>
              <a:rPr lang="en-US" altLang="en-US" sz="1800">
                <a:ea typeface="ＭＳ Ｐゴシック" charset="-128"/>
              </a:rPr>
              <a:t>Traditional Approach: MapReduce jobs for complex jobs, interactive query, and online event-hub processing involves lots of </a:t>
            </a:r>
            <a:r>
              <a:rPr lang="en-US" altLang="en-US" sz="1800" b="1">
                <a:solidFill>
                  <a:srgbClr val="BF0A13"/>
                </a:solidFill>
                <a:ea typeface="ＭＳ Ｐゴシック" charset="-128"/>
              </a:rPr>
              <a:t>(slow) disk I/O</a:t>
            </a:r>
          </a:p>
          <a:p>
            <a:endParaRPr lang="en-US" altLang="en-US" sz="1800">
              <a:ea typeface="ＭＳ Ｐゴシック" charset="-128"/>
            </a:endParaRPr>
          </a:p>
          <a:p>
            <a:endParaRPr lang="en-US" altLang="en-US" sz="1800">
              <a:ea typeface="ＭＳ Ｐゴシック" charset="-128"/>
            </a:endParaRPr>
          </a:p>
          <a:p>
            <a:endParaRPr lang="en-US" altLang="en-US" sz="1800">
              <a:ea typeface="ＭＳ Ｐゴシック" charset="-128"/>
            </a:endParaRPr>
          </a:p>
          <a:p>
            <a:pPr>
              <a:buFont typeface="Wingdings" charset="2"/>
              <a:buNone/>
            </a:pPr>
            <a:br>
              <a:rPr lang="en-US" altLang="en-US" sz="1800">
                <a:ea typeface="ＭＳ Ｐゴシック" charset="-128"/>
              </a:rPr>
            </a:br>
            <a:endParaRPr lang="en-US" altLang="en-US" sz="1800">
              <a:ea typeface="ＭＳ Ｐゴシック" charset="-128"/>
            </a:endParaRPr>
          </a:p>
          <a:p>
            <a:endParaRPr lang="en-US" altLang="en-US" sz="1800">
              <a:ea typeface="ＭＳ Ｐゴシック" charset="-128"/>
            </a:endParaRPr>
          </a:p>
          <a:p>
            <a:pPr marL="0" indent="0">
              <a:buNone/>
            </a:pPr>
            <a:r>
              <a:rPr lang="en-US" altLang="en-US" sz="1800">
                <a:ea typeface="ＭＳ Ｐゴシック" charset="-128"/>
              </a:rPr>
              <a:t>Solution: Keep data </a:t>
            </a:r>
            <a:r>
              <a:rPr lang="en-US" altLang="en-US" sz="1800" b="1">
                <a:solidFill>
                  <a:schemeClr val="tx1"/>
                </a:solidFill>
                <a:ea typeface="ＭＳ Ｐゴシック" charset="-128"/>
              </a:rPr>
              <a:t>in-memory</a:t>
            </a:r>
            <a:r>
              <a:rPr lang="en-US" altLang="en-US" sz="1800">
                <a:solidFill>
                  <a:schemeClr val="accent1"/>
                </a:solidFill>
                <a:ea typeface="ＭＳ Ｐゴシック" charset="-128"/>
              </a:rPr>
              <a:t> </a:t>
            </a:r>
            <a:r>
              <a:rPr lang="en-US" altLang="en-US" sz="1800">
                <a:ea typeface="ＭＳ Ｐゴシック" charset="-128"/>
              </a:rPr>
              <a:t>with a new distributed execution engine</a:t>
            </a:r>
            <a:endParaRPr lang="en-US" altLang="en-US" sz="1800">
              <a:solidFill>
                <a:srgbClr val="455AFB"/>
              </a:solidFill>
              <a:ea typeface="ＭＳ Ｐゴシック" charset="-128"/>
            </a:endParaRPr>
          </a:p>
        </p:txBody>
      </p:sp>
      <p:pic>
        <p:nvPicPr>
          <p:cNvPr id="64" name="Picture 63"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851810" y="5097129"/>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65" name="Straight Arrow Connector 64"/>
          <p:cNvCxnSpPr/>
          <p:nvPr/>
        </p:nvCxnSpPr>
        <p:spPr bwMode="auto">
          <a:xfrm flipV="1">
            <a:off x="2655330" y="5449511"/>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pic>
        <p:nvPicPr>
          <p:cNvPr id="66" name="Picture 65" descr="https://releaseblueprints.ibm.com/download/attachments/37129084/Geospatial_64.png?version=1&amp;modificationDate=1400512104887"/>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24459" y="5227463"/>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p:cNvSpPr/>
          <p:nvPr/>
        </p:nvSpPr>
        <p:spPr>
          <a:xfrm>
            <a:off x="2359410" y="500000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HDFS</a:t>
            </a:r>
            <a:br>
              <a:rPr lang="en-US" sz="1200">
                <a:solidFill>
                  <a:srgbClr val="000000"/>
                </a:solidFill>
                <a:latin typeface="Segoe UI" panose="020B0502040204020203" pitchFamily="34" charset="0"/>
                <a:ea typeface="Helvetica Neue Light" charset="0"/>
                <a:cs typeface="Segoe UI" panose="020B0502040204020203" pitchFamily="34" charset="0"/>
              </a:rPr>
            </a:br>
            <a:r>
              <a:rPr lang="en-US" sz="1200" b="1">
                <a:solidFill>
                  <a:srgbClr val="BF0A13"/>
                </a:solidFill>
                <a:latin typeface="Segoe UI" panose="020B0502040204020203" pitchFamily="34" charset="0"/>
                <a:ea typeface="Helvetica Neue Light" charset="0"/>
                <a:cs typeface="Segoe UI" panose="020B0502040204020203" pitchFamily="34" charset="0"/>
              </a:rPr>
              <a:t>Read</a:t>
            </a:r>
          </a:p>
        </p:txBody>
      </p:sp>
      <p:sp>
        <p:nvSpPr>
          <p:cNvPr id="68" name="Rectangle 67"/>
          <p:cNvSpPr/>
          <p:nvPr/>
        </p:nvSpPr>
        <p:spPr>
          <a:xfrm>
            <a:off x="1682265" y="579696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Input</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pic>
        <p:nvPicPr>
          <p:cNvPr id="69" name="Picture 6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327927" y="5558249"/>
            <a:ext cx="483726" cy="483726"/>
          </a:xfrm>
          <a:prstGeom prst="rect">
            <a:avLst/>
          </a:prstGeom>
        </p:spPr>
      </p:pic>
      <p:pic>
        <p:nvPicPr>
          <p:cNvPr id="70" name="Picture 6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57742" y="5558250"/>
            <a:ext cx="756181" cy="494171"/>
          </a:xfrm>
          <a:prstGeom prst="rect">
            <a:avLst/>
          </a:prstGeom>
        </p:spPr>
      </p:pic>
      <p:cxnSp>
        <p:nvCxnSpPr>
          <p:cNvPr id="71" name="Straight Arrow Connector 70"/>
          <p:cNvCxnSpPr/>
          <p:nvPr/>
        </p:nvCxnSpPr>
        <p:spPr bwMode="auto">
          <a:xfrm flipV="1">
            <a:off x="3823968" y="5805742"/>
            <a:ext cx="352365" cy="1"/>
          </a:xfrm>
          <a:prstGeom prst="straightConnector1">
            <a:avLst/>
          </a:prstGeom>
          <a:solidFill>
            <a:schemeClr val="accent1"/>
          </a:solidFill>
          <a:ln w="38100" cap="flat" cmpd="sng" algn="ctr">
            <a:solidFill>
              <a:srgbClr val="4D7395"/>
            </a:solidFill>
            <a:prstDash val="solid"/>
            <a:round/>
            <a:headEnd type="triangle" w="med" len="med"/>
            <a:tailEnd type="triangle" w="med" len="med"/>
          </a:ln>
          <a:effectLst/>
        </p:spPr>
      </p:cxnSp>
      <p:sp>
        <p:nvSpPr>
          <p:cNvPr id="72" name="Rectangle 71"/>
          <p:cNvSpPr/>
          <p:nvPr/>
        </p:nvSpPr>
        <p:spPr>
          <a:xfrm>
            <a:off x="3019206" y="53080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CPU</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sp>
        <p:nvSpPr>
          <p:cNvPr id="73" name="Rectangle 72"/>
          <p:cNvSpPr>
            <a:spLocks/>
          </p:cNvSpPr>
          <p:nvPr/>
        </p:nvSpPr>
        <p:spPr>
          <a:xfrm>
            <a:off x="3214946" y="50000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1</a:t>
            </a:r>
          </a:p>
        </p:txBody>
      </p:sp>
      <p:sp>
        <p:nvSpPr>
          <p:cNvPr id="77" name="Rectangle 76"/>
          <p:cNvSpPr>
            <a:spLocks/>
          </p:cNvSpPr>
          <p:nvPr/>
        </p:nvSpPr>
        <p:spPr>
          <a:xfrm>
            <a:off x="3214947" y="5352787"/>
            <a:ext cx="1739317" cy="706483"/>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78" name="Rectangle 77"/>
          <p:cNvSpPr/>
          <p:nvPr/>
        </p:nvSpPr>
        <p:spPr>
          <a:xfrm>
            <a:off x="3966077" y="53002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Memory</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pic>
        <p:nvPicPr>
          <p:cNvPr id="79" name="Picture 7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64544" y="5557701"/>
            <a:ext cx="483726" cy="483726"/>
          </a:xfrm>
          <a:prstGeom prst="rect">
            <a:avLst/>
          </a:prstGeom>
        </p:spPr>
      </p:pic>
      <p:pic>
        <p:nvPicPr>
          <p:cNvPr id="84" name="Picture 8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794359" y="5557702"/>
            <a:ext cx="756181" cy="494171"/>
          </a:xfrm>
          <a:prstGeom prst="rect">
            <a:avLst/>
          </a:prstGeom>
        </p:spPr>
      </p:pic>
      <p:cxnSp>
        <p:nvCxnSpPr>
          <p:cNvPr id="85" name="Straight Arrow Connector 84"/>
          <p:cNvCxnSpPr/>
          <p:nvPr/>
        </p:nvCxnSpPr>
        <p:spPr bwMode="auto">
          <a:xfrm flipV="1">
            <a:off x="7460585" y="5805194"/>
            <a:ext cx="352365" cy="1"/>
          </a:xfrm>
          <a:prstGeom prst="straightConnector1">
            <a:avLst/>
          </a:prstGeom>
          <a:solidFill>
            <a:schemeClr val="accent1"/>
          </a:solidFill>
          <a:ln w="38100" cap="flat" cmpd="sng" algn="ctr">
            <a:solidFill>
              <a:srgbClr val="4D7395"/>
            </a:solidFill>
            <a:prstDash val="solid"/>
            <a:round/>
            <a:headEnd type="triangle" w="med" len="med"/>
            <a:tailEnd type="triangle" w="med" len="med"/>
          </a:ln>
          <a:effectLst/>
        </p:spPr>
      </p:cxnSp>
      <p:sp>
        <p:nvSpPr>
          <p:cNvPr id="86" name="Rectangle 85"/>
          <p:cNvSpPr/>
          <p:nvPr/>
        </p:nvSpPr>
        <p:spPr>
          <a:xfrm>
            <a:off x="6655823" y="530751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CPU</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sp>
        <p:nvSpPr>
          <p:cNvPr id="87" name="Rectangle 86"/>
          <p:cNvSpPr>
            <a:spLocks/>
          </p:cNvSpPr>
          <p:nvPr/>
        </p:nvSpPr>
        <p:spPr>
          <a:xfrm>
            <a:off x="6851563" y="4999453"/>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2</a:t>
            </a:r>
          </a:p>
        </p:txBody>
      </p:sp>
      <p:sp>
        <p:nvSpPr>
          <p:cNvPr id="88" name="Rectangle 87"/>
          <p:cNvSpPr>
            <a:spLocks/>
          </p:cNvSpPr>
          <p:nvPr/>
        </p:nvSpPr>
        <p:spPr>
          <a:xfrm>
            <a:off x="6851564" y="5352239"/>
            <a:ext cx="1739317" cy="711345"/>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89" name="Rectangle 88"/>
          <p:cNvSpPr/>
          <p:nvPr/>
        </p:nvSpPr>
        <p:spPr>
          <a:xfrm>
            <a:off x="7598895" y="5291352"/>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Memory</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cxnSp>
        <p:nvCxnSpPr>
          <p:cNvPr id="90" name="Straight Arrow Connector 89"/>
          <p:cNvCxnSpPr/>
          <p:nvPr/>
        </p:nvCxnSpPr>
        <p:spPr bwMode="auto">
          <a:xfrm>
            <a:off x="4949661" y="5450706"/>
            <a:ext cx="1911130" cy="0"/>
          </a:xfrm>
          <a:prstGeom prst="straightConnector1">
            <a:avLst/>
          </a:prstGeom>
          <a:solidFill>
            <a:schemeClr val="accent1"/>
          </a:solidFill>
          <a:ln w="38100" cap="flat" cmpd="sng" algn="ctr">
            <a:solidFill>
              <a:srgbClr val="4D7395"/>
            </a:solidFill>
            <a:prstDash val="solid"/>
            <a:round/>
            <a:headEnd type="none" w="med" len="med"/>
            <a:tailEnd type="triangle" w="med" len="med"/>
          </a:ln>
          <a:effectLst/>
        </p:spPr>
      </p:cxnSp>
      <p:sp>
        <p:nvSpPr>
          <p:cNvPr id="91" name="Rectangle 90"/>
          <p:cNvSpPr/>
          <p:nvPr/>
        </p:nvSpPr>
        <p:spPr>
          <a:xfrm>
            <a:off x="10140966" y="5883140"/>
            <a:ext cx="1901902" cy="703456"/>
          </a:xfrm>
          <a:prstGeom prst="rect">
            <a:avLst/>
          </a:prstGeom>
          <a:solidFill>
            <a:srgbClr val="EB6D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500" b="1">
                <a:solidFill>
                  <a:srgbClr val="FFFFFF"/>
                </a:solidFill>
                <a:latin typeface="Segoe UI" panose="020B0502040204020203" pitchFamily="34" charset="0"/>
                <a:ea typeface="Helvetica Neue Light" charset="0"/>
                <a:cs typeface="Segoe UI" panose="020B0502040204020203" pitchFamily="34" charset="0"/>
              </a:rPr>
              <a:t>10–100x</a:t>
            </a:r>
            <a:r>
              <a:rPr lang="en-US" sz="1500">
                <a:solidFill>
                  <a:srgbClr val="FFFFFF"/>
                </a:solidFill>
                <a:latin typeface="Segoe UI" panose="020B0502040204020203" pitchFamily="34" charset="0"/>
                <a:ea typeface="Helvetica Neue Light" charset="0"/>
                <a:cs typeface="Segoe UI" panose="020B0502040204020203" pitchFamily="34" charset="0"/>
              </a:rPr>
              <a:t> faster than network &amp; disk</a:t>
            </a:r>
            <a:endParaRPr lang="en-US" sz="1500" b="1">
              <a:solidFill>
                <a:srgbClr val="FFFFFF"/>
              </a:solidFill>
              <a:latin typeface="Segoe UI" panose="020B0502040204020203" pitchFamily="34" charset="0"/>
              <a:ea typeface="Helvetica Neue Light" charset="0"/>
              <a:cs typeface="Segoe UI" panose="020B0502040204020203" pitchFamily="34" charset="0"/>
            </a:endParaRPr>
          </a:p>
        </p:txBody>
      </p:sp>
      <p:sp>
        <p:nvSpPr>
          <p:cNvPr id="93" name="Rectangle 92"/>
          <p:cNvSpPr/>
          <p:nvPr/>
        </p:nvSpPr>
        <p:spPr>
          <a:xfrm>
            <a:off x="5150004" y="4996096"/>
            <a:ext cx="1505819"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4D7395"/>
                </a:solidFill>
                <a:latin typeface="Segoe UI" panose="020B0502040204020203" pitchFamily="34" charset="0"/>
                <a:ea typeface="Helvetica Neue Light" charset="0"/>
                <a:cs typeface="Segoe UI" panose="020B0502040204020203" pitchFamily="34" charset="0"/>
              </a:rPr>
              <a:t>Minimal </a:t>
            </a:r>
            <a:r>
              <a:rPr lang="en-US" sz="1200">
                <a:solidFill>
                  <a:srgbClr val="000000"/>
                </a:solidFill>
                <a:latin typeface="Segoe UI" panose="020B0502040204020203" pitchFamily="34" charset="0"/>
                <a:ea typeface="Helvetica Neue Light" charset="0"/>
                <a:cs typeface="Segoe UI" panose="020B0502040204020203" pitchFamily="34" charset="0"/>
              </a:rPr>
              <a:t>Read/Write Disk Bottleneck</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cxnSp>
        <p:nvCxnSpPr>
          <p:cNvPr id="94" name="Straight Arrow Connector 93"/>
          <p:cNvCxnSpPr/>
          <p:nvPr/>
        </p:nvCxnSpPr>
        <p:spPr bwMode="auto">
          <a:xfrm>
            <a:off x="8601459" y="5449510"/>
            <a:ext cx="1713685" cy="0"/>
          </a:xfrm>
          <a:prstGeom prst="straightConnector1">
            <a:avLst/>
          </a:prstGeom>
          <a:solidFill>
            <a:schemeClr val="accent1"/>
          </a:solidFill>
          <a:ln w="38100" cap="flat" cmpd="sng" algn="ctr">
            <a:solidFill>
              <a:srgbClr val="4D7395"/>
            </a:solidFill>
            <a:prstDash val="solid"/>
            <a:round/>
            <a:headEnd type="none" w="med" len="med"/>
            <a:tailEnd type="triangle" w="med" len="med"/>
          </a:ln>
          <a:effectLst/>
        </p:spPr>
      </p:cxnSp>
      <p:sp>
        <p:nvSpPr>
          <p:cNvPr id="95" name="Rectangle 94"/>
          <p:cNvSpPr/>
          <p:nvPr/>
        </p:nvSpPr>
        <p:spPr>
          <a:xfrm>
            <a:off x="8630238" y="5000001"/>
            <a:ext cx="1857943"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Chain Job </a:t>
            </a:r>
            <a:r>
              <a:rPr lang="en-US" sz="1200" b="1">
                <a:solidFill>
                  <a:srgbClr val="4D7395"/>
                </a:solidFill>
                <a:latin typeface="Segoe UI" panose="020B0502040204020203" pitchFamily="34" charset="0"/>
                <a:ea typeface="Helvetica Neue Light" charset="0"/>
                <a:cs typeface="Segoe UI" panose="020B0502040204020203" pitchFamily="34" charset="0"/>
              </a:rPr>
              <a:t>Output</a:t>
            </a:r>
            <a:r>
              <a:rPr lang="en-US" sz="1200">
                <a:solidFill>
                  <a:srgbClr val="4D7395"/>
                </a:solidFill>
                <a:latin typeface="Segoe UI" panose="020B0502040204020203" pitchFamily="34" charset="0"/>
                <a:ea typeface="Helvetica Neue Light" charset="0"/>
                <a:cs typeface="Segoe UI" panose="020B0502040204020203" pitchFamily="34" charset="0"/>
              </a:rPr>
              <a:t> </a:t>
            </a:r>
            <a:br>
              <a:rPr lang="en-US" sz="1200">
                <a:solidFill>
                  <a:srgbClr val="4D7395"/>
                </a:solidFill>
                <a:latin typeface="Segoe UI" panose="020B0502040204020203" pitchFamily="34" charset="0"/>
                <a:ea typeface="Helvetica Neue Light" charset="0"/>
                <a:cs typeface="Segoe UI" panose="020B0502040204020203" pitchFamily="34" charset="0"/>
              </a:rPr>
            </a:br>
            <a:r>
              <a:rPr lang="en-US" sz="1200">
                <a:solidFill>
                  <a:srgbClr val="000000"/>
                </a:solidFill>
                <a:latin typeface="Segoe UI" panose="020B0502040204020203" pitchFamily="34" charset="0"/>
                <a:ea typeface="Helvetica Neue Light" charset="0"/>
                <a:cs typeface="Segoe UI" panose="020B0502040204020203" pitchFamily="34" charset="0"/>
              </a:rPr>
              <a:t>into New Job </a:t>
            </a:r>
            <a:r>
              <a:rPr lang="en-US" sz="1200" b="1">
                <a:solidFill>
                  <a:srgbClr val="4D7395"/>
                </a:solidFill>
                <a:latin typeface="Segoe UI" panose="020B0502040204020203" pitchFamily="34" charset="0"/>
                <a:ea typeface="Helvetica Neue Light" charset="0"/>
                <a:cs typeface="Segoe UI" panose="020B0502040204020203" pitchFamily="34" charset="0"/>
              </a:rPr>
              <a:t>Input</a:t>
            </a:r>
          </a:p>
        </p:txBody>
      </p:sp>
      <p:pic>
        <p:nvPicPr>
          <p:cNvPr id="96" name="Picture 95"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1932363" y="2460531"/>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97" name="Straight Arrow Connector 96"/>
          <p:cNvCxnSpPr/>
          <p:nvPr/>
        </p:nvCxnSpPr>
        <p:spPr bwMode="auto">
          <a:xfrm flipV="1">
            <a:off x="2735883" y="2812913"/>
            <a:ext cx="550770"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pic>
        <p:nvPicPr>
          <p:cNvPr id="99" name="Picture 98"/>
          <p:cNvPicPr>
            <a:picLocks noChangeAspect="1" noChangeArrowheads="1"/>
          </p:cNvPicPr>
          <p:nvPr/>
        </p:nvPicPr>
        <p:blipFill>
          <a:blip r:embed="rId7" cstate="print">
            <a:grayscl/>
            <a:alphaModFix amt="20000"/>
            <a:extLst>
              <a:ext uri="{28A0092B-C50C-407E-A947-70E740481C1C}">
                <a14:useLocalDpi xmlns:a14="http://schemas.microsoft.com/office/drawing/2010/main"/>
              </a:ext>
            </a:extLst>
          </a:blip>
          <a:srcRect/>
          <a:stretch>
            <a:fillRect/>
          </a:stretch>
        </p:blipFill>
        <p:spPr bwMode="auto">
          <a:xfrm>
            <a:off x="5787937" y="2577369"/>
            <a:ext cx="426920" cy="47108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100" name="Picture 99"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5591537" y="2460531"/>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 name="Picture 4"/>
          <p:cNvPicPr>
            <a:picLocks noChangeAspect="1" noChangeArrowheads="1"/>
          </p:cNvPicPr>
          <p:nvPr/>
        </p:nvPicPr>
        <p:blipFill>
          <a:blip r:embed="rId7" cstate="print">
            <a:grayscl/>
            <a:alphaModFix amt="20000"/>
            <a:extLst>
              <a:ext uri="{28A0092B-C50C-407E-A947-70E740481C1C}">
                <a14:useLocalDpi xmlns:a14="http://schemas.microsoft.com/office/drawing/2010/main"/>
              </a:ext>
            </a:extLst>
          </a:blip>
          <a:srcRect/>
          <a:stretch>
            <a:fillRect/>
          </a:stretch>
        </p:blipFill>
        <p:spPr bwMode="auto">
          <a:xfrm>
            <a:off x="9433664" y="2577369"/>
            <a:ext cx="426920" cy="47108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103" name="Picture 102"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9237264" y="2460531"/>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04" name="Straight Arrow Connector 103"/>
          <p:cNvCxnSpPr/>
          <p:nvPr/>
        </p:nvCxnSpPr>
        <p:spPr bwMode="auto">
          <a:xfrm>
            <a:off x="5040768" y="2812913"/>
            <a:ext cx="550771"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cxnSp>
        <p:nvCxnSpPr>
          <p:cNvPr id="105" name="Straight Arrow Connector 104"/>
          <p:cNvCxnSpPr/>
          <p:nvPr/>
        </p:nvCxnSpPr>
        <p:spPr bwMode="auto">
          <a:xfrm flipV="1">
            <a:off x="6395057" y="2812913"/>
            <a:ext cx="550770"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cxnSp>
        <p:nvCxnSpPr>
          <p:cNvPr id="106" name="Straight Arrow Connector 105"/>
          <p:cNvCxnSpPr/>
          <p:nvPr/>
        </p:nvCxnSpPr>
        <p:spPr bwMode="auto">
          <a:xfrm>
            <a:off x="8686495" y="2812913"/>
            <a:ext cx="550771"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pic>
        <p:nvPicPr>
          <p:cNvPr id="107" name="Picture 106" descr="https://releaseblueprints.ibm.com/download/attachments/37129084/Geospatial_64.png?version=1&amp;modificationDate=1400512104887"/>
          <p:cNvPicPr>
            <a:picLocks noChangeAspect="1" noChangeArrowheads="1"/>
          </p:cNvPicPr>
          <p:nvPr/>
        </p:nvPicPr>
        <p:blipFill>
          <a:blip r:embed="rId4">
            <a:grayscl/>
            <a:alphaModFix amt="20000"/>
            <a:extLst>
              <a:ext uri="{28A0092B-C50C-407E-A947-70E740481C1C}">
                <a14:useLocalDpi xmlns:a14="http://schemas.microsoft.com/office/drawing/2010/main"/>
              </a:ext>
            </a:extLst>
          </a:blip>
          <a:srcRect/>
          <a:stretch>
            <a:fillRect/>
          </a:stretch>
        </p:blipFill>
        <p:spPr bwMode="auto">
          <a:xfrm>
            <a:off x="2105012" y="2590865"/>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108" name="Rectangle 107"/>
          <p:cNvSpPr/>
          <p:nvPr/>
        </p:nvSpPr>
        <p:spPr>
          <a:xfrm>
            <a:off x="2439963" y="23634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Read</a:t>
            </a:r>
          </a:p>
        </p:txBody>
      </p:sp>
      <p:sp>
        <p:nvSpPr>
          <p:cNvPr id="109" name="Rectangle 108"/>
          <p:cNvSpPr/>
          <p:nvPr/>
        </p:nvSpPr>
        <p:spPr>
          <a:xfrm>
            <a:off x="4744846" y="23634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Write</a:t>
            </a:r>
          </a:p>
        </p:txBody>
      </p:sp>
      <p:sp>
        <p:nvSpPr>
          <p:cNvPr id="110" name="Rectangle 109"/>
          <p:cNvSpPr/>
          <p:nvPr/>
        </p:nvSpPr>
        <p:spPr>
          <a:xfrm>
            <a:off x="6099137" y="2360696"/>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Read</a:t>
            </a:r>
          </a:p>
        </p:txBody>
      </p:sp>
      <p:sp>
        <p:nvSpPr>
          <p:cNvPr id="111" name="Rectangle 110"/>
          <p:cNvSpPr/>
          <p:nvPr/>
        </p:nvSpPr>
        <p:spPr>
          <a:xfrm>
            <a:off x="8404020" y="2360417"/>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Write</a:t>
            </a:r>
          </a:p>
        </p:txBody>
      </p:sp>
      <p:pic>
        <p:nvPicPr>
          <p:cNvPr id="112" name="Picture 111"/>
          <p:cNvPicPr>
            <a:picLocks noChangeAspect="1"/>
          </p:cNvPicPr>
          <p:nvPr/>
        </p:nvPicPr>
        <p:blipFill>
          <a:blip r:embed="rId5" cstate="print">
            <a:grayscl/>
            <a:alphaModFix amt="20000"/>
            <a:extLst>
              <a:ext uri="{28A0092B-C50C-407E-A947-70E740481C1C}">
                <a14:useLocalDpi xmlns:a14="http://schemas.microsoft.com/office/drawing/2010/main"/>
              </a:ext>
            </a:extLst>
          </a:blip>
          <a:stretch>
            <a:fillRect/>
          </a:stretch>
        </p:blipFill>
        <p:spPr>
          <a:xfrm>
            <a:off x="3401064" y="2924463"/>
            <a:ext cx="483726" cy="483726"/>
          </a:xfrm>
          <a:prstGeom prst="rect">
            <a:avLst/>
          </a:prstGeom>
        </p:spPr>
      </p:pic>
      <p:pic>
        <p:nvPicPr>
          <p:cNvPr id="115" name="Picture 114"/>
          <p:cNvPicPr>
            <a:picLocks noChangeAspect="1"/>
          </p:cNvPicPr>
          <p:nvPr/>
        </p:nvPicPr>
        <p:blipFill>
          <a:blip r:embed="rId6" cstate="print">
            <a:grayscl/>
            <a:alphaModFix amt="20000"/>
            <a:extLst>
              <a:ext uri="{28A0092B-C50C-407E-A947-70E740481C1C}">
                <a14:useLocalDpi xmlns:a14="http://schemas.microsoft.com/office/drawing/2010/main"/>
              </a:ext>
            </a:extLst>
          </a:blip>
          <a:stretch>
            <a:fillRect/>
          </a:stretch>
        </p:blipFill>
        <p:spPr>
          <a:xfrm>
            <a:off x="4230879" y="2924464"/>
            <a:ext cx="756181" cy="494171"/>
          </a:xfrm>
          <a:prstGeom prst="rect">
            <a:avLst/>
          </a:prstGeom>
        </p:spPr>
      </p:pic>
      <p:sp>
        <p:nvSpPr>
          <p:cNvPr id="116" name="Rectangle 115"/>
          <p:cNvSpPr/>
          <p:nvPr/>
        </p:nvSpPr>
        <p:spPr>
          <a:xfrm>
            <a:off x="3092343" y="267427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CPU</a:t>
            </a:r>
          </a:p>
        </p:txBody>
      </p:sp>
      <p:sp>
        <p:nvSpPr>
          <p:cNvPr id="117" name="Rectangle 116"/>
          <p:cNvSpPr>
            <a:spLocks/>
          </p:cNvSpPr>
          <p:nvPr/>
        </p:nvSpPr>
        <p:spPr>
          <a:xfrm>
            <a:off x="3288083" y="2366215"/>
            <a:ext cx="1739318" cy="363071"/>
          </a:xfrm>
          <a:prstGeom prst="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1</a:t>
            </a:r>
          </a:p>
        </p:txBody>
      </p:sp>
      <p:sp>
        <p:nvSpPr>
          <p:cNvPr id="118" name="Rectangle 117"/>
          <p:cNvSpPr>
            <a:spLocks/>
          </p:cNvSpPr>
          <p:nvPr/>
        </p:nvSpPr>
        <p:spPr>
          <a:xfrm>
            <a:off x="3288084" y="2719001"/>
            <a:ext cx="1739317" cy="709998"/>
          </a:xfrm>
          <a:prstGeom prst="rect">
            <a:avLst/>
          </a:prstGeom>
          <a:no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120" name="Rectangle 119"/>
          <p:cNvSpPr/>
          <p:nvPr/>
        </p:nvSpPr>
        <p:spPr>
          <a:xfrm>
            <a:off x="4039214" y="266648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Memory</a:t>
            </a:r>
          </a:p>
        </p:txBody>
      </p:sp>
      <p:pic>
        <p:nvPicPr>
          <p:cNvPr id="121" name="Picture 120"/>
          <p:cNvPicPr>
            <a:picLocks noChangeAspect="1"/>
          </p:cNvPicPr>
          <p:nvPr/>
        </p:nvPicPr>
        <p:blipFill>
          <a:blip r:embed="rId5" cstate="print">
            <a:grayscl/>
            <a:alphaModFix amt="20000"/>
            <a:extLst>
              <a:ext uri="{28A0092B-C50C-407E-A947-70E740481C1C}">
                <a14:useLocalDpi xmlns:a14="http://schemas.microsoft.com/office/drawing/2010/main"/>
              </a:ext>
            </a:extLst>
          </a:blip>
          <a:stretch>
            <a:fillRect/>
          </a:stretch>
        </p:blipFill>
        <p:spPr>
          <a:xfrm>
            <a:off x="7049581" y="2924463"/>
            <a:ext cx="483726" cy="483726"/>
          </a:xfrm>
          <a:prstGeom prst="rect">
            <a:avLst/>
          </a:prstGeom>
        </p:spPr>
      </p:pic>
      <p:pic>
        <p:nvPicPr>
          <p:cNvPr id="122" name="Picture 121"/>
          <p:cNvPicPr>
            <a:picLocks noChangeAspect="1"/>
          </p:cNvPicPr>
          <p:nvPr/>
        </p:nvPicPr>
        <p:blipFill>
          <a:blip r:embed="rId6" cstate="print">
            <a:grayscl/>
            <a:alphaModFix amt="20000"/>
            <a:extLst>
              <a:ext uri="{28A0092B-C50C-407E-A947-70E740481C1C}">
                <a14:useLocalDpi xmlns:a14="http://schemas.microsoft.com/office/drawing/2010/main"/>
              </a:ext>
            </a:extLst>
          </a:blip>
          <a:stretch>
            <a:fillRect/>
          </a:stretch>
        </p:blipFill>
        <p:spPr>
          <a:xfrm>
            <a:off x="7879396" y="2924464"/>
            <a:ext cx="756181" cy="494171"/>
          </a:xfrm>
          <a:prstGeom prst="rect">
            <a:avLst/>
          </a:prstGeom>
        </p:spPr>
      </p:pic>
      <p:sp>
        <p:nvSpPr>
          <p:cNvPr id="123" name="Rectangle 122"/>
          <p:cNvSpPr/>
          <p:nvPr/>
        </p:nvSpPr>
        <p:spPr>
          <a:xfrm>
            <a:off x="6740860" y="267427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CPU</a:t>
            </a:r>
          </a:p>
        </p:txBody>
      </p:sp>
      <p:sp>
        <p:nvSpPr>
          <p:cNvPr id="124" name="Rectangle 123"/>
          <p:cNvSpPr>
            <a:spLocks/>
          </p:cNvSpPr>
          <p:nvPr/>
        </p:nvSpPr>
        <p:spPr>
          <a:xfrm>
            <a:off x="6936600" y="2366215"/>
            <a:ext cx="1739318" cy="363071"/>
          </a:xfrm>
          <a:prstGeom prst="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2</a:t>
            </a:r>
          </a:p>
        </p:txBody>
      </p:sp>
      <p:sp>
        <p:nvSpPr>
          <p:cNvPr id="125" name="Rectangle 124"/>
          <p:cNvSpPr>
            <a:spLocks/>
          </p:cNvSpPr>
          <p:nvPr/>
        </p:nvSpPr>
        <p:spPr>
          <a:xfrm>
            <a:off x="6936601" y="2719001"/>
            <a:ext cx="1739317" cy="709999"/>
          </a:xfrm>
          <a:prstGeom prst="rect">
            <a:avLst/>
          </a:prstGeom>
          <a:no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126" name="Rectangle 125"/>
          <p:cNvSpPr/>
          <p:nvPr/>
        </p:nvSpPr>
        <p:spPr>
          <a:xfrm>
            <a:off x="7687731" y="266648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Memory</a:t>
            </a:r>
          </a:p>
        </p:txBody>
      </p:sp>
      <p:sp>
        <p:nvSpPr>
          <p:cNvPr id="58" name="Title 2">
            <a:extLst>
              <a:ext uri="{FF2B5EF4-FFF2-40B4-BE49-F238E27FC236}">
                <a16:creationId xmlns:a16="http://schemas.microsoft.com/office/drawing/2014/main" id="{8CBAC0B7-F5A3-4FC1-8C9A-AC943BA39850}"/>
              </a:ext>
            </a:extLst>
          </p:cNvPr>
          <p:cNvSpPr>
            <a:spLocks noGrp="1"/>
          </p:cNvSpPr>
          <p:nvPr>
            <p:ph type="title"/>
          </p:nvPr>
        </p:nvSpPr>
        <p:spPr>
          <a:xfrm>
            <a:off x="426424" y="220716"/>
            <a:ext cx="11336039" cy="739343"/>
          </a:xfrm>
        </p:spPr>
        <p:txBody>
          <a:bodyPr/>
          <a:lstStyle/>
          <a:p>
            <a:r>
              <a:rPr lang="en-US"/>
              <a:t>Motivation for Apache Spark</a:t>
            </a:r>
          </a:p>
        </p:txBody>
      </p:sp>
    </p:spTree>
    <p:extLst>
      <p:ext uri="{BB962C8B-B14F-4D97-AF65-F5344CB8AC3E}">
        <p14:creationId xmlns:p14="http://schemas.microsoft.com/office/powerpoint/2010/main" val="1372315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5019" y="1236899"/>
            <a:ext cx="11226071" cy="2160591"/>
          </a:xfrm>
          <a:prstGeom prst="rect">
            <a:avLst/>
          </a:prstGeom>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47680" lvl="1" indent="-439364" defTabSz="895769">
              <a:spcBef>
                <a:spcPts val="576"/>
              </a:spcBef>
              <a:spcAft>
                <a:spcPts val="588"/>
              </a:spcAft>
              <a:buFont typeface="Wingdings" panose="05000000000000000000" pitchFamily="2" charset="2"/>
              <a:buChar char="§"/>
              <a:tabLst>
                <a:tab pos="632806" algn="l"/>
              </a:tabLst>
            </a:pPr>
            <a:r>
              <a:rPr lang="en-US" sz="1800">
                <a:solidFill>
                  <a:schemeClr val="tx2"/>
                </a:solidFill>
                <a:latin typeface="+mj-lt"/>
                <a:ea typeface="+mn-ea"/>
                <a:cs typeface="+mn-cs"/>
              </a:rPr>
              <a:t>In-memory cluster computing</a:t>
            </a:r>
            <a:r>
              <a:rPr lang="en-US" sz="1600">
                <a:latin typeface="Segoe UI Semibold" panose="020B0702040204020203" pitchFamily="34" charset="0"/>
                <a:cs typeface="Segoe UI Semibold" panose="020B0702040204020203" pitchFamily="34" charset="0"/>
              </a:rPr>
              <a:t>: </a:t>
            </a:r>
            <a:r>
              <a:rPr lang="en-US" sz="1600">
                <a:latin typeface="Segoe UI" panose="020B0502040204020203" pitchFamily="34" charset="0"/>
              </a:rPr>
              <a:t>Spark provides primitives for </a:t>
            </a:r>
            <a:r>
              <a:rPr lang="en-US" sz="1600" i="1">
                <a:latin typeface="Segoe UI" panose="020B0502040204020203" pitchFamily="34" charset="0"/>
              </a:rPr>
              <a:t>in-memory</a:t>
            </a:r>
            <a:r>
              <a:rPr lang="en-US" sz="1600">
                <a:latin typeface="Segoe UI" panose="020B0502040204020203" pitchFamily="34" charset="0"/>
              </a:rPr>
              <a:t> cluster computing. A Spark job can </a:t>
            </a:r>
            <a:r>
              <a:rPr lang="en-US" sz="1600" i="1">
                <a:latin typeface="Segoe UI" panose="020B0502040204020203" pitchFamily="34" charset="0"/>
              </a:rPr>
              <a:t>load and cache </a:t>
            </a:r>
            <a:r>
              <a:rPr lang="en-US" sz="1600">
                <a:latin typeface="Segoe UI" panose="020B0502040204020203" pitchFamily="34" charset="0"/>
              </a:rPr>
              <a:t>data into memory and query it repeatedly (iteratively) much quicker than disk-based systems.</a:t>
            </a:r>
          </a:p>
          <a:p>
            <a:pPr marL="547680" lvl="1" indent="-439364" defTabSz="895769">
              <a:spcBef>
                <a:spcPts val="576"/>
              </a:spcBef>
              <a:spcAft>
                <a:spcPts val="588"/>
              </a:spcAft>
              <a:buFont typeface="Wingdings" panose="05000000000000000000" pitchFamily="2" charset="2"/>
              <a:buChar char="§"/>
              <a:tabLst>
                <a:tab pos="632806" algn="l"/>
              </a:tabLst>
            </a:pPr>
            <a:r>
              <a:rPr lang="en-US" sz="1800">
                <a:solidFill>
                  <a:schemeClr val="tx2"/>
                </a:solidFill>
                <a:latin typeface="+mj-lt"/>
                <a:ea typeface="+mn-ea"/>
                <a:cs typeface="+mn-cs"/>
              </a:rPr>
              <a:t>Scala Integration</a:t>
            </a:r>
            <a:r>
              <a:rPr lang="en-US" sz="1600">
                <a:latin typeface="Segoe UI Semibold" panose="020B0702040204020203" pitchFamily="34" charset="0"/>
                <a:cs typeface="Segoe UI Semibold" panose="020B0702040204020203" pitchFamily="34" charset="0"/>
              </a:rPr>
              <a:t>: </a:t>
            </a:r>
            <a:r>
              <a:rPr lang="en-US" sz="1600">
                <a:latin typeface="Segoe UI" panose="020B0502040204020203" pitchFamily="34" charset="0"/>
              </a:rPr>
              <a:t>Spark integrates into the Scala programming language, letting you manipulate distributed datasets like local collections. No need to structure everything as map and reduce operations</a:t>
            </a:r>
          </a:p>
          <a:p>
            <a:pPr marL="547680" lvl="1" indent="-439364" defTabSz="895769">
              <a:spcBef>
                <a:spcPts val="576"/>
              </a:spcBef>
              <a:spcAft>
                <a:spcPts val="588"/>
              </a:spcAft>
              <a:buFont typeface="Wingdings" panose="05000000000000000000" pitchFamily="2" charset="2"/>
              <a:buChar char="§"/>
              <a:tabLst>
                <a:tab pos="632806" algn="l"/>
              </a:tabLst>
            </a:pPr>
            <a:r>
              <a:rPr lang="en-US" sz="1800">
                <a:solidFill>
                  <a:schemeClr val="tx2"/>
                </a:solidFill>
                <a:latin typeface="+mj-lt"/>
                <a:ea typeface="+mn-ea"/>
                <a:cs typeface="+mn-cs"/>
              </a:rPr>
              <a:t>Faster Data-sharing</a:t>
            </a:r>
            <a:r>
              <a:rPr lang="en-US" sz="1600">
                <a:latin typeface="Segoe UI Semibold" panose="020B0702040204020203" pitchFamily="34" charset="0"/>
                <a:cs typeface="Segoe UI Semibold" panose="020B0702040204020203" pitchFamily="34" charset="0"/>
              </a:rPr>
              <a:t>: </a:t>
            </a:r>
            <a:r>
              <a:rPr lang="en-US" sz="1600">
                <a:latin typeface="Segoe UI" panose="020B0502040204020203" pitchFamily="34" charset="0"/>
              </a:rPr>
              <a:t>Data-sharing between operations is faster as data is in-memory:</a:t>
            </a:r>
          </a:p>
          <a:p>
            <a:pPr marL="986025" lvl="2" indent="-336145" defTabSz="914367">
              <a:buFont typeface="Arial" panose="020B0604020202020204" pitchFamily="34" charset="0"/>
              <a:buChar char="•"/>
            </a:pPr>
            <a:r>
              <a:rPr lang="en-US" sz="140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In (traditional) Hadoop data is shared through HDFS which is expensive. HDFS maintains three replicas. </a:t>
            </a:r>
          </a:p>
          <a:p>
            <a:pPr marL="986025" lvl="2" indent="-336145" defTabSz="914367">
              <a:buFont typeface="Arial" panose="020B0604020202020204" pitchFamily="34" charset="0"/>
              <a:buChar char="•"/>
            </a:pPr>
            <a:r>
              <a:rPr lang="en-US" sz="140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Spark stores data in-memory </a:t>
            </a:r>
            <a:r>
              <a:rPr lang="en-US" sz="1400" i="1">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without any replication</a:t>
            </a:r>
            <a:r>
              <a:rPr lang="en-US">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 </a:t>
            </a:r>
          </a:p>
        </p:txBody>
      </p:sp>
      <p:grpSp>
        <p:nvGrpSpPr>
          <p:cNvPr id="75" name="Group 74"/>
          <p:cNvGrpSpPr/>
          <p:nvPr/>
        </p:nvGrpSpPr>
        <p:grpSpPr>
          <a:xfrm>
            <a:off x="927023" y="3449227"/>
            <a:ext cx="10444067" cy="2605825"/>
            <a:chOff x="1199415" y="3737660"/>
            <a:chExt cx="10445548" cy="2606196"/>
          </a:xfrm>
        </p:grpSpPr>
        <p:sp>
          <p:nvSpPr>
            <p:cNvPr id="74" name="Rectangle 73"/>
            <p:cNvSpPr/>
            <p:nvPr/>
          </p:nvSpPr>
          <p:spPr bwMode="auto">
            <a:xfrm>
              <a:off x="1199415" y="4044574"/>
              <a:ext cx="10445548" cy="2299282"/>
            </a:xfrm>
            <a:prstGeom prst="rect">
              <a:avLst/>
            </a:prstGeom>
            <a:solidFill>
              <a:schemeClr val="bg1"/>
            </a:solidFill>
            <a:ln>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5" name="Flowchart: Magnetic Disk 4"/>
            <p:cNvSpPr/>
            <p:nvPr/>
          </p:nvSpPr>
          <p:spPr bwMode="auto">
            <a:xfrm>
              <a:off x="3518000" y="439032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6" name="Flowchart: Magnetic Disk 5"/>
            <p:cNvSpPr/>
            <p:nvPr/>
          </p:nvSpPr>
          <p:spPr bwMode="auto">
            <a:xfrm>
              <a:off x="6571824" y="439032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Flowchart: Magnetic Disk 6"/>
            <p:cNvSpPr/>
            <p:nvPr/>
          </p:nvSpPr>
          <p:spPr bwMode="auto">
            <a:xfrm>
              <a:off x="9906758" y="4421996"/>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9" name="Rectangle 8"/>
            <p:cNvSpPr/>
            <p:nvPr/>
          </p:nvSpPr>
          <p:spPr bwMode="auto">
            <a:xfrm>
              <a:off x="4930623" y="4492836"/>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Rectangle 9"/>
            <p:cNvSpPr/>
            <p:nvPr/>
          </p:nvSpPr>
          <p:spPr bwMode="auto">
            <a:xfrm>
              <a:off x="8039358" y="4492836"/>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13" name="Straight Arrow Connector 12"/>
            <p:cNvCxnSpPr/>
            <p:nvPr/>
          </p:nvCxnSpPr>
          <p:spPr>
            <a:xfrm flipV="1">
              <a:off x="4284742" y="462158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7392367" y="462158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9085737" y="4617778"/>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0702775" y="465117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5838138" y="4625551"/>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40672" y="405731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0" name="TextBox 19"/>
            <p:cNvSpPr txBox="1"/>
            <p:nvPr/>
          </p:nvSpPr>
          <p:spPr>
            <a:xfrm>
              <a:off x="5394068" y="4056576"/>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Write to</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1" name="TextBox 20"/>
            <p:cNvSpPr txBox="1"/>
            <p:nvPr/>
          </p:nvSpPr>
          <p:spPr>
            <a:xfrm>
              <a:off x="6902285" y="406721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2" name="TextBox 21"/>
            <p:cNvSpPr txBox="1"/>
            <p:nvPr/>
          </p:nvSpPr>
          <p:spPr>
            <a:xfrm>
              <a:off x="8641667" y="404877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Write to </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50" name="Flowchart: Magnetic Disk 49"/>
            <p:cNvSpPr/>
            <p:nvPr/>
          </p:nvSpPr>
          <p:spPr bwMode="auto">
            <a:xfrm>
              <a:off x="3539775" y="564999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pic>
          <p:nvPicPr>
            <p:cNvPr id="5122" name="Picture 2" descr="http://ps4daily.com/wp-content/uploads/2013/04/memory-chip-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37195" y="5517613"/>
              <a:ext cx="961469" cy="67603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ps4daily.com/wp-content/uploads/2013/04/memory-chip-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36504" y="5517613"/>
              <a:ext cx="961469" cy="676033"/>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p:cNvSpPr/>
            <p:nvPr/>
          </p:nvSpPr>
          <p:spPr bwMode="auto">
            <a:xfrm>
              <a:off x="4930623" y="5701250"/>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55" name="Straight Arrow Connector 54"/>
            <p:cNvCxnSpPr/>
            <p:nvPr/>
          </p:nvCxnSpPr>
          <p:spPr>
            <a:xfrm flipV="1">
              <a:off x="4284742"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840672" y="531759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cxnSp>
          <p:nvCxnSpPr>
            <p:cNvPr id="57" name="Straight Arrow Connector 56"/>
            <p:cNvCxnSpPr/>
            <p:nvPr/>
          </p:nvCxnSpPr>
          <p:spPr>
            <a:xfrm flipV="1">
              <a:off x="5838138"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bwMode="auto">
            <a:xfrm>
              <a:off x="8039358" y="5701250"/>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60" name="Straight Arrow Connector 59"/>
            <p:cNvCxnSpPr/>
            <p:nvPr/>
          </p:nvCxnSpPr>
          <p:spPr>
            <a:xfrm flipV="1">
              <a:off x="9085737"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7402267"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10809650" y="584289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4928452" y="4501873"/>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1</a:t>
              </a:r>
            </a:p>
          </p:txBody>
        </p:sp>
        <p:sp>
          <p:nvSpPr>
            <p:cNvPr id="67" name="TextBox 66"/>
            <p:cNvSpPr txBox="1"/>
            <p:nvPr/>
          </p:nvSpPr>
          <p:spPr>
            <a:xfrm>
              <a:off x="8115677" y="4529612"/>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a:t>
              </a:r>
              <a:r>
                <a:rPr lang="en-US" sz="1000">
                  <a:solidFill>
                    <a:srgbClr val="FFFFFF"/>
                  </a:solidFill>
                  <a:latin typeface="Segoe UI" panose="020B0502040204020203" pitchFamily="34" charset="0"/>
                </a:rPr>
                <a:t> </a:t>
              </a:r>
              <a:r>
                <a:rPr lang="en-US" sz="1000">
                  <a:solidFill>
                    <a:srgbClr val="353535"/>
                  </a:solidFill>
                  <a:latin typeface="Segoe UI" panose="020B0502040204020203" pitchFamily="34" charset="0"/>
                </a:rPr>
                <a:t>2</a:t>
              </a:r>
            </a:p>
          </p:txBody>
        </p:sp>
        <p:sp>
          <p:nvSpPr>
            <p:cNvPr id="68" name="TextBox 67"/>
            <p:cNvSpPr txBox="1"/>
            <p:nvPr/>
          </p:nvSpPr>
          <p:spPr>
            <a:xfrm>
              <a:off x="5021477" y="5723052"/>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1</a:t>
              </a:r>
            </a:p>
          </p:txBody>
        </p:sp>
        <p:sp>
          <p:nvSpPr>
            <p:cNvPr id="69" name="TextBox 68"/>
            <p:cNvSpPr txBox="1"/>
            <p:nvPr/>
          </p:nvSpPr>
          <p:spPr>
            <a:xfrm>
              <a:off x="8059577" y="5732949"/>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2</a:t>
              </a:r>
            </a:p>
          </p:txBody>
        </p:sp>
        <p:sp>
          <p:nvSpPr>
            <p:cNvPr id="70" name="TextBox 69"/>
            <p:cNvSpPr txBox="1"/>
            <p:nvPr/>
          </p:nvSpPr>
          <p:spPr>
            <a:xfrm>
              <a:off x="4168208" y="3737660"/>
              <a:ext cx="4507963" cy="286273"/>
            </a:xfrm>
            <a:prstGeom prst="rect">
              <a:avLst/>
            </a:prstGeom>
            <a:solidFill>
              <a:srgbClr val="0070C0"/>
            </a:solidFill>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algn="ctr" defTabSz="895769">
                <a:lnSpc>
                  <a:spcPct val="90000"/>
                </a:lnSpc>
                <a:spcBef>
                  <a:spcPts val="576"/>
                </a:spcBef>
                <a:spcAft>
                  <a:spcPts val="600"/>
                </a:spcAft>
                <a:tabLst>
                  <a:tab pos="632806" algn="l"/>
                </a:tabLst>
              </a:pPr>
              <a:r>
                <a:rPr lang="en-US" sz="1400">
                  <a:solidFill>
                    <a:schemeClr val="bg1"/>
                  </a:solidFill>
                  <a:latin typeface="Segoe UI" panose="020B0502040204020203" pitchFamily="34" charset="0"/>
                </a:rPr>
                <a:t>Data Sharing between Steps of a Job</a:t>
              </a:r>
            </a:p>
          </p:txBody>
        </p:sp>
        <p:sp>
          <p:nvSpPr>
            <p:cNvPr id="71" name="TextBox 70"/>
            <p:cNvSpPr txBox="1"/>
            <p:nvPr/>
          </p:nvSpPr>
          <p:spPr>
            <a:xfrm>
              <a:off x="2133877" y="4387168"/>
              <a:ext cx="1303956" cy="424792"/>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200">
                  <a:solidFill>
                    <a:srgbClr val="353535">
                      <a:lumMod val="75000"/>
                      <a:lumOff val="25000"/>
                    </a:srgbClr>
                  </a:solidFill>
                  <a:latin typeface="Segoe UI" panose="020B0502040204020203" pitchFamily="34" charset="0"/>
                </a:rPr>
                <a:t>In Traditional MapReduce</a:t>
              </a:r>
            </a:p>
          </p:txBody>
        </p:sp>
        <p:sp>
          <p:nvSpPr>
            <p:cNvPr id="72" name="TextBox 71"/>
            <p:cNvSpPr txBox="1"/>
            <p:nvPr/>
          </p:nvSpPr>
          <p:spPr>
            <a:xfrm>
              <a:off x="2505467" y="5802697"/>
              <a:ext cx="915169" cy="258569"/>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200">
                  <a:solidFill>
                    <a:srgbClr val="353535">
                      <a:lumMod val="75000"/>
                      <a:lumOff val="25000"/>
                    </a:srgbClr>
                  </a:solidFill>
                  <a:latin typeface="Segoe UI" panose="020B0502040204020203" pitchFamily="34" charset="0"/>
                </a:rPr>
                <a:t>In Spark</a:t>
              </a:r>
            </a:p>
          </p:txBody>
        </p:sp>
      </p:grpSp>
      <p:sp>
        <p:nvSpPr>
          <p:cNvPr id="40" name="Title 2">
            <a:extLst>
              <a:ext uri="{FF2B5EF4-FFF2-40B4-BE49-F238E27FC236}">
                <a16:creationId xmlns:a16="http://schemas.microsoft.com/office/drawing/2014/main" id="{8E7C4FB1-C218-4EE0-8D5D-DCC37D07308A}"/>
              </a:ext>
            </a:extLst>
          </p:cNvPr>
          <p:cNvSpPr>
            <a:spLocks noGrp="1"/>
          </p:cNvSpPr>
          <p:nvPr>
            <p:ph type="title"/>
          </p:nvPr>
        </p:nvSpPr>
        <p:spPr>
          <a:xfrm>
            <a:off x="426424" y="220716"/>
            <a:ext cx="11336039" cy="739343"/>
          </a:xfrm>
        </p:spPr>
        <p:txBody>
          <a:bodyPr/>
          <a:lstStyle/>
          <a:p>
            <a:r>
              <a:rPr lang="en-US" sz="3400" cap="none" spc="-147">
                <a:solidFill>
                  <a:schemeClr val="tx2"/>
                </a:solidFill>
                <a:latin typeface="+mj-lt"/>
                <a:ea typeface="+mn-ea"/>
                <a:cs typeface="Segoe UI" pitchFamily="34" charset="0"/>
              </a:rPr>
              <a:t>What makes Spark fast</a:t>
            </a:r>
          </a:p>
        </p:txBody>
      </p:sp>
    </p:spTree>
    <p:extLst>
      <p:ext uri="{BB962C8B-B14F-4D97-AF65-F5344CB8AC3E}">
        <p14:creationId xmlns:p14="http://schemas.microsoft.com/office/powerpoint/2010/main" val="91247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177614" y="1427905"/>
            <a:ext cx="5155517" cy="3640997"/>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‘Driver’ runs the user’s ‘main’ function and executes the various parallel operations on the worker nodes.  </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The results of the operations are collected by the driver</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The worker nodes read and write data from/to Data Sources including HDFS.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Worker node also cache transformed data in memory as RDDs (Resilient </a:t>
            </a:r>
            <a:r>
              <a:rPr lang="en-US" sz="1765" kern="0">
                <a:solidFill>
                  <a:schemeClr val="tx1"/>
                </a:solidFill>
                <a:ea typeface="+mn-ea"/>
                <a:cs typeface="Segoe UI Semilight" panose="020B0402040204020203" pitchFamily="34" charset="0"/>
              </a:rPr>
              <a:t>Distributed Datasets</a:t>
            </a:r>
            <a:r>
              <a:rPr lang="en-US" sz="1765" kern="0" dirty="0">
                <a:solidFill>
                  <a:schemeClr val="tx1"/>
                </a:solidFill>
                <a:ea typeface="+mn-ea"/>
                <a:cs typeface="Segoe UI Semilight" panose="020B0402040204020203" pitchFamily="34" charset="0"/>
              </a:rPr>
              <a:t>).</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655963" y="1105439"/>
            <a:ext cx="6466011" cy="5609720"/>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a:solidFill>
                  <a:srgbClr val="FFFFFF"/>
                </a:solidFill>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694143"/>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b="1">
                  <a:solidFill>
                    <a:srgbClr val="FFFFFF"/>
                  </a:solidFill>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600">
                  <a:solidFill>
                    <a:srgbClr val="FFFFFF"/>
                  </a:solidFill>
                  <a:latin typeface="Segoe UI Semibold" panose="020B0702040204020203" pitchFamily="34" charset="0"/>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2" name="TextBox 11"/>
            <p:cNvSpPr txBox="1"/>
            <p:nvPr/>
          </p:nvSpPr>
          <p:spPr>
            <a:xfrm>
              <a:off x="2984803" y="3582446"/>
              <a:ext cx="914270" cy="320587"/>
            </a:xfrm>
            <a:prstGeom prst="rect">
              <a:avLst/>
            </a:prstGeom>
            <a:noFill/>
          </p:spPr>
          <p:txBody>
            <a:bodyPr wrap="none" lIns="182828" tIns="146263" rIns="182828" bIns="146263" rtlCol="0" anchor="ctr">
              <a:noAutofit/>
            </a:bodyPr>
            <a:lstStyle/>
            <a:p>
              <a:pP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3" name="TextBox 12"/>
            <p:cNvSpPr txBox="1"/>
            <p:nvPr/>
          </p:nvSpPr>
          <p:spPr>
            <a:xfrm>
              <a:off x="5074868"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0965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3" name="TextBox 32"/>
            <p:cNvSpPr txBox="1"/>
            <p:nvPr/>
          </p:nvSpPr>
          <p:spPr>
            <a:xfrm>
              <a:off x="3258373" y="4180045"/>
              <a:ext cx="503853"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b="1">
                <a:solidFill>
                  <a:srgbClr val="FFFFFF"/>
                </a:solidFill>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a:solidFill>
                    <a:srgbClr val="FFFFFF"/>
                  </a:solidFill>
                  <a:latin typeface="Segoe UI Semibold" panose="020B0702040204020203" pitchFamily="34" charset="0"/>
                  <a:cs typeface="Segoe UI Semibold" panose="020B0702040204020203" pitchFamily="34" charset="0"/>
                </a:rPr>
                <a:t>Driver Program</a:t>
              </a:r>
              <a:br>
                <a:rPr lang="en-US">
                  <a:solidFill>
                    <a:srgbClr val="FFFFFF"/>
                  </a:solidFill>
                  <a:latin typeface="Segoe UI Semibold" panose="020B0702040204020203" pitchFamily="34" charset="0"/>
                  <a:cs typeface="Segoe UI Semibold" panose="020B0702040204020203" pitchFamily="34" charset="0"/>
                </a:rPr>
              </a:br>
              <a:r>
                <a:rPr lang="en-US" sz="1600" err="1">
                  <a:solidFill>
                    <a:srgbClr val="FFFFFF"/>
                  </a:solidFill>
                  <a:latin typeface="Segoe UI Semibold" panose="020B0702040204020203" pitchFamily="34" charset="0"/>
                  <a:cs typeface="Segoe UI Semibold" panose="020B0702040204020203" pitchFamily="34" charset="0"/>
                </a:rPr>
                <a:t>SparkContext</a:t>
              </a:r>
              <a:endParaRPr lang="en-US" sz="1600">
                <a:solidFill>
                  <a:srgbClr val="FFFFFF"/>
                </a:solidFill>
                <a:latin typeface="Segoe UI Semibold" panose="020B0702040204020203" pitchFamily="34" charset="0"/>
                <a:cs typeface="Segoe UI Semibold" panose="020B0702040204020203" pitchFamily="34" charset="0"/>
              </a:endParaRPr>
            </a:p>
          </p:txBody>
        </p:sp>
      </p:grpSp>
      <p:sp>
        <p:nvSpPr>
          <p:cNvPr id="14" name="Rectangle 13">
            <a:extLst>
              <a:ext uri="{FF2B5EF4-FFF2-40B4-BE49-F238E27FC236}">
                <a16:creationId xmlns:a16="http://schemas.microsoft.com/office/drawing/2014/main" id="{191836AC-AB46-41F8-8759-C89F4A4D1191}"/>
              </a:ext>
            </a:extLst>
          </p:cNvPr>
          <p:cNvSpPr/>
          <p:nvPr/>
        </p:nvSpPr>
        <p:spPr bwMode="auto">
          <a:xfrm>
            <a:off x="5748778" y="1105439"/>
            <a:ext cx="6293247" cy="5609720"/>
          </a:xfrm>
          <a:prstGeom prst="rect">
            <a:avLst/>
          </a:prstGeom>
          <a:no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Title 2">
            <a:extLst>
              <a:ext uri="{FF2B5EF4-FFF2-40B4-BE49-F238E27FC236}">
                <a16:creationId xmlns:a16="http://schemas.microsoft.com/office/drawing/2014/main" id="{AB3EBE99-A264-4D83-A7B9-86E706DA1372}"/>
              </a:ext>
            </a:extLst>
          </p:cNvPr>
          <p:cNvSpPr>
            <a:spLocks noGrp="1"/>
          </p:cNvSpPr>
          <p:nvPr>
            <p:ph type="title"/>
          </p:nvPr>
        </p:nvSpPr>
        <p:spPr>
          <a:xfrm>
            <a:off x="427229" y="221170"/>
            <a:ext cx="11334431" cy="523220"/>
          </a:xfrm>
        </p:spPr>
        <p:txBody>
          <a:bodyPr/>
          <a:lstStyle/>
          <a:p>
            <a:r>
              <a:rPr lang="en-US" sz="3400" spc="-147"/>
              <a:t>General Spark Cluster Architecture</a:t>
            </a:r>
          </a:p>
        </p:txBody>
      </p:sp>
    </p:spTree>
    <p:extLst>
      <p:ext uri="{BB962C8B-B14F-4D97-AF65-F5344CB8AC3E}">
        <p14:creationId xmlns:p14="http://schemas.microsoft.com/office/powerpoint/2010/main" val="285960781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Apache Spark in Azure Synapse Analytics</a:t>
            </a:r>
          </a:p>
        </p:txBody>
      </p:sp>
    </p:spTree>
    <p:extLst>
      <p:ext uri="{BB962C8B-B14F-4D97-AF65-F5344CB8AC3E}">
        <p14:creationId xmlns:p14="http://schemas.microsoft.com/office/powerpoint/2010/main" val="382959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D793B3-F99D-4517-AE1D-F9705E08EF3B}"/>
              </a:ext>
            </a:extLst>
          </p:cNvPr>
          <p:cNvSpPr>
            <a:spLocks noGrp="1"/>
          </p:cNvSpPr>
          <p:nvPr>
            <p:ph type="body" sz="quarter" idx="10"/>
          </p:nvPr>
        </p:nvSpPr>
        <p:spPr>
          <a:xfrm>
            <a:off x="425673" y="1636150"/>
            <a:ext cx="5668772" cy="5098768"/>
          </a:xfrm>
        </p:spPr>
        <p:txBody>
          <a:bodyPr/>
          <a:lstStyle/>
          <a:p>
            <a:r>
              <a:rPr lang="en-US" sz="1568" b="1" dirty="0">
                <a:solidFill>
                  <a:schemeClr val="tx2"/>
                </a:solidFill>
              </a:rPr>
              <a:t>Apache Spark 3.1 derivation</a:t>
            </a:r>
          </a:p>
          <a:p>
            <a:pPr marL="957727" lvl="3" indent="-285695">
              <a:buFont typeface="Arial" panose="020B0604020202020204" pitchFamily="34" charset="0"/>
              <a:buChar char="•"/>
            </a:pPr>
            <a:r>
              <a:rPr lang="en-US" sz="1568" dirty="0"/>
              <a:t>Linux Foundation Delta Lake 1.0 support</a:t>
            </a:r>
          </a:p>
          <a:p>
            <a:pPr marL="957727" lvl="3" indent="-285695">
              <a:buFont typeface="Arial" panose="020B0604020202020204" pitchFamily="34" charset="0"/>
              <a:buChar char="•"/>
            </a:pPr>
            <a:r>
              <a:rPr lang="en-US" sz="1568" dirty="0" err="1"/>
              <a:t>.Net</a:t>
            </a:r>
            <a:r>
              <a:rPr lang="en-US" sz="1568" dirty="0"/>
              <a:t> Core 3.1 support</a:t>
            </a:r>
          </a:p>
          <a:p>
            <a:pPr marL="957727" lvl="3" indent="-285695">
              <a:buFont typeface="Arial" panose="020B0604020202020204" pitchFamily="34" charset="0"/>
              <a:buChar char="•"/>
            </a:pPr>
            <a:r>
              <a:rPr lang="en-US" sz="1568" dirty="0"/>
              <a:t>Python 3.8 + Anaconda support</a:t>
            </a:r>
          </a:p>
          <a:p>
            <a:pPr marL="957727" lvl="3" indent="-285695">
              <a:buFont typeface="Arial" panose="020B0604020202020204" pitchFamily="34" charset="0"/>
              <a:buChar char="•"/>
            </a:pPr>
            <a:r>
              <a:rPr lang="en-US" sz="1568" dirty="0"/>
              <a:t>Scala </a:t>
            </a:r>
            <a:r>
              <a:rPr lang="en-US" sz="1568"/>
              <a:t>2.12 support</a:t>
            </a:r>
            <a:endParaRPr lang="en-US" sz="1568" dirty="0"/>
          </a:p>
          <a:p>
            <a:pPr marL="0" lvl="2"/>
            <a:r>
              <a:rPr lang="en-US" sz="1568" b="1" dirty="0">
                <a:solidFill>
                  <a:schemeClr val="tx2"/>
                </a:solidFill>
              </a:rPr>
              <a:t>Tightly coupled to other Azure Synapse services</a:t>
            </a:r>
          </a:p>
          <a:p>
            <a:pPr marL="957727" lvl="3" indent="-285695">
              <a:buFont typeface="Arial" panose="020B0604020202020204" pitchFamily="34" charset="0"/>
              <a:buChar char="•"/>
            </a:pPr>
            <a:r>
              <a:rPr lang="en-US" sz="1568" dirty="0"/>
              <a:t>Integrated security and sign on</a:t>
            </a:r>
          </a:p>
          <a:p>
            <a:pPr marL="957727" lvl="3" indent="-285695">
              <a:buFont typeface="Arial" panose="020B0604020202020204" pitchFamily="34" charset="0"/>
              <a:buChar char="•"/>
            </a:pPr>
            <a:r>
              <a:rPr lang="en-US" sz="1568" dirty="0"/>
              <a:t>Integrated Metadata</a:t>
            </a:r>
          </a:p>
          <a:p>
            <a:pPr marL="957727" lvl="3" indent="-285695">
              <a:buFont typeface="Arial" panose="020B0604020202020204" pitchFamily="34" charset="0"/>
              <a:buChar char="•"/>
            </a:pPr>
            <a:r>
              <a:rPr lang="en-US" sz="1568" dirty="0"/>
              <a:t>Integrated and simplified provisioning</a:t>
            </a:r>
          </a:p>
          <a:p>
            <a:pPr marL="957727" lvl="3" indent="-285695">
              <a:buFont typeface="Arial" panose="020B0604020202020204" pitchFamily="34" charset="0"/>
              <a:buChar char="•"/>
            </a:pPr>
            <a:r>
              <a:rPr lang="en-US" sz="1568" dirty="0"/>
              <a:t>Integrated UX including </a:t>
            </a:r>
            <a:r>
              <a:rPr lang="en-US" sz="1568" dirty="0" err="1"/>
              <a:t>nteract</a:t>
            </a:r>
            <a:r>
              <a:rPr lang="en-US" sz="1568" dirty="0"/>
              <a:t> based notebooks</a:t>
            </a:r>
          </a:p>
          <a:p>
            <a:pPr marL="957727" lvl="3" indent="-285695">
              <a:buFont typeface="Arial" panose="020B0604020202020204" pitchFamily="34" charset="0"/>
              <a:buChar char="•"/>
            </a:pPr>
            <a:r>
              <a:rPr lang="en-US" sz="1568" dirty="0"/>
              <a:t>Fast load of SQL Analytics pools</a:t>
            </a:r>
          </a:p>
          <a:p>
            <a:pPr marL="957727" lvl="3" indent="-285695">
              <a:buFont typeface="Arial" panose="020B0604020202020204" pitchFamily="34" charset="0"/>
              <a:buChar char="•"/>
            </a:pPr>
            <a:endParaRPr lang="en-US" sz="1568" dirty="0"/>
          </a:p>
          <a:p>
            <a:endParaRPr lang="en-US" sz="1568" dirty="0"/>
          </a:p>
        </p:txBody>
      </p:sp>
      <p:sp>
        <p:nvSpPr>
          <p:cNvPr id="3" name="Title 2">
            <a:extLst>
              <a:ext uri="{FF2B5EF4-FFF2-40B4-BE49-F238E27FC236}">
                <a16:creationId xmlns:a16="http://schemas.microsoft.com/office/drawing/2014/main" id="{248F44F8-CD82-4C07-B6AA-C9FF1E8B0B5B}"/>
              </a:ext>
            </a:extLst>
          </p:cNvPr>
          <p:cNvSpPr>
            <a:spLocks noGrp="1"/>
          </p:cNvSpPr>
          <p:nvPr>
            <p:ph type="title"/>
          </p:nvPr>
        </p:nvSpPr>
        <p:spPr/>
        <p:txBody>
          <a:bodyPr/>
          <a:lstStyle/>
          <a:p>
            <a:r>
              <a:rPr lang="en-US"/>
              <a:t>Azure Synapse Apache Spark - Summary</a:t>
            </a:r>
          </a:p>
        </p:txBody>
      </p:sp>
      <p:sp>
        <p:nvSpPr>
          <p:cNvPr id="5" name="Text Placeholder 4">
            <a:extLst>
              <a:ext uri="{FF2B5EF4-FFF2-40B4-BE49-F238E27FC236}">
                <a16:creationId xmlns:a16="http://schemas.microsoft.com/office/drawing/2014/main" id="{803F0F08-7909-4B07-A5EE-4FBAECBB8B2E}"/>
              </a:ext>
            </a:extLst>
          </p:cNvPr>
          <p:cNvSpPr>
            <a:spLocks noGrp="1"/>
          </p:cNvSpPr>
          <p:nvPr>
            <p:ph type="body" sz="quarter" idx="13"/>
          </p:nvPr>
        </p:nvSpPr>
        <p:spPr>
          <a:xfrm>
            <a:off x="6539534" y="1650455"/>
            <a:ext cx="5547086" cy="3731035"/>
          </a:xfrm>
        </p:spPr>
        <p:txBody>
          <a:bodyPr/>
          <a:lstStyle/>
          <a:p>
            <a:pPr marL="0" lvl="2"/>
            <a:r>
              <a:rPr lang="en-US" b="1" dirty="0">
                <a:solidFill>
                  <a:schemeClr val="tx2"/>
                </a:solidFill>
              </a:rPr>
              <a:t>Core scenarios</a:t>
            </a:r>
          </a:p>
          <a:p>
            <a:pPr marL="957727" lvl="3" indent="-285695">
              <a:buFont typeface="Arial" panose="020B0604020202020204" pitchFamily="34" charset="0"/>
              <a:buChar char="•"/>
            </a:pPr>
            <a:r>
              <a:rPr lang="en-US" sz="1568" dirty="0"/>
              <a:t>Data Prep/Data Engineering/ETL</a:t>
            </a:r>
          </a:p>
          <a:p>
            <a:pPr marL="957727" lvl="3" indent="-285695">
              <a:buFont typeface="Arial" panose="020B0604020202020204" pitchFamily="34" charset="0"/>
              <a:buChar char="•"/>
            </a:pPr>
            <a:r>
              <a:rPr lang="en-US" sz="1568" dirty="0"/>
              <a:t>Machine Learning via Spark ML and Azure ML integration</a:t>
            </a:r>
          </a:p>
          <a:p>
            <a:pPr marL="957727" lvl="3" indent="-285695">
              <a:buFont typeface="Arial" panose="020B0604020202020204" pitchFamily="34" charset="0"/>
              <a:buChar char="•"/>
            </a:pPr>
            <a:r>
              <a:rPr lang="en-US" sz="1568" dirty="0"/>
              <a:t>Extensible through library management</a:t>
            </a:r>
          </a:p>
          <a:p>
            <a:pPr marL="0" lvl="2"/>
            <a:r>
              <a:rPr lang="en-US" b="1" dirty="0">
                <a:solidFill>
                  <a:schemeClr val="tx2"/>
                </a:solidFill>
              </a:rPr>
              <a:t>Efficient resource utilization</a:t>
            </a:r>
          </a:p>
          <a:p>
            <a:pPr marL="957727" lvl="3" indent="-285695">
              <a:buFont typeface="Arial" panose="020B0604020202020204" pitchFamily="34" charset="0"/>
              <a:buChar char="•"/>
            </a:pPr>
            <a:r>
              <a:rPr lang="en-US" sz="1568" dirty="0"/>
              <a:t>Fast Start</a:t>
            </a:r>
          </a:p>
          <a:p>
            <a:pPr marL="957727" lvl="3" indent="-285695">
              <a:buFont typeface="Arial" panose="020B0604020202020204" pitchFamily="34" charset="0"/>
              <a:buChar char="•"/>
            </a:pPr>
            <a:r>
              <a:rPr lang="en-US" sz="1568" dirty="0"/>
              <a:t>Auto scale (up and down)</a:t>
            </a:r>
          </a:p>
          <a:p>
            <a:pPr marL="957727" lvl="3" indent="-285695">
              <a:buFont typeface="Arial" panose="020B0604020202020204" pitchFamily="34" charset="0"/>
              <a:buChar char="•"/>
            </a:pPr>
            <a:r>
              <a:rPr lang="en-US" sz="1568" dirty="0"/>
              <a:t>Auto pause</a:t>
            </a:r>
          </a:p>
          <a:p>
            <a:pPr marL="957727" lvl="3" indent="-285695">
              <a:buFont typeface="Arial" panose="020B0604020202020204" pitchFamily="34" charset="0"/>
              <a:buChar char="•"/>
            </a:pPr>
            <a:r>
              <a:rPr lang="en-US" sz="1568" dirty="0"/>
              <a:t>Min cluster size of 3 nodes</a:t>
            </a:r>
          </a:p>
          <a:p>
            <a:pPr lvl="1"/>
            <a:r>
              <a:rPr lang="en-US" sz="1568" b="1" dirty="0">
                <a:solidFill>
                  <a:schemeClr val="tx2"/>
                </a:solidFill>
              </a:rPr>
              <a:t>Multi Language Support</a:t>
            </a:r>
          </a:p>
          <a:p>
            <a:pPr marL="957727" lvl="3" indent="-285695">
              <a:buFont typeface="Arial" panose="020B0604020202020204" pitchFamily="34" charset="0"/>
              <a:buChar char="•"/>
            </a:pPr>
            <a:r>
              <a:rPr lang="en-US" sz="1568" dirty="0" err="1"/>
              <a:t>.Net</a:t>
            </a:r>
            <a:r>
              <a:rPr lang="en-US" sz="1568" dirty="0"/>
              <a:t> (C#), </a:t>
            </a:r>
            <a:r>
              <a:rPr lang="en-US" sz="1568" dirty="0" err="1"/>
              <a:t>PySpark</a:t>
            </a:r>
            <a:r>
              <a:rPr lang="en-US" sz="1568" dirty="0"/>
              <a:t>, Scala, Spark SQL, Java</a:t>
            </a:r>
          </a:p>
          <a:p>
            <a:endParaRPr lang="en-US" sz="1568" dirty="0"/>
          </a:p>
        </p:txBody>
      </p:sp>
      <p:pic>
        <p:nvPicPr>
          <p:cNvPr id="6" name="Image 37">
            <a:extLst>
              <a:ext uri="{FF2B5EF4-FFF2-40B4-BE49-F238E27FC236}">
                <a16:creationId xmlns:a16="http://schemas.microsoft.com/office/drawing/2014/main" id="{BB7F2993-A9D4-40BF-9F7C-803E51FA2904}"/>
              </a:ext>
            </a:extLst>
          </p:cNvPr>
          <p:cNvPicPr>
            <a:picLocks noChangeAspect="1"/>
          </p:cNvPicPr>
          <p:nvPr/>
        </p:nvPicPr>
        <p:blipFill>
          <a:blip r:embed="rId2"/>
          <a:stretch>
            <a:fillRect/>
          </a:stretch>
        </p:blipFill>
        <p:spPr>
          <a:xfrm>
            <a:off x="10895857" y="336380"/>
            <a:ext cx="1202144" cy="639438"/>
          </a:xfrm>
          <a:prstGeom prst="rect">
            <a:avLst/>
          </a:prstGeom>
        </p:spPr>
      </p:pic>
    </p:spTree>
    <p:extLst>
      <p:ext uri="{BB962C8B-B14F-4D97-AF65-F5344CB8AC3E}">
        <p14:creationId xmlns:p14="http://schemas.microsoft.com/office/powerpoint/2010/main" val="171027824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F89DD-A059-4929-9024-52F2DA22847D}"/>
              </a:ext>
            </a:extLst>
          </p:cNvPr>
          <p:cNvSpPr/>
          <p:nvPr/>
        </p:nvSpPr>
        <p:spPr>
          <a:xfrm>
            <a:off x="1549152" y="2416142"/>
            <a:ext cx="4024331" cy="2670008"/>
          </a:xfrm>
          <a:prstGeom prst="rect">
            <a:avLst/>
          </a:prstGeom>
          <a:solidFill>
            <a:schemeClr val="tx2">
              <a:lumMod val="60000"/>
              <a:lumOff val="40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panose="020F0502020204030204"/>
                <a:ea typeface="+mn-ea"/>
                <a:cs typeface="+mn-cs"/>
              </a:rPr>
              <a:t>Synapse Service</a:t>
            </a:r>
          </a:p>
        </p:txBody>
      </p:sp>
      <p:sp>
        <p:nvSpPr>
          <p:cNvPr id="3" name="Rectangle 2">
            <a:extLst>
              <a:ext uri="{FF2B5EF4-FFF2-40B4-BE49-F238E27FC236}">
                <a16:creationId xmlns:a16="http://schemas.microsoft.com/office/drawing/2014/main" id="{86C91F7C-7E33-4B16-856E-03A0824D9AAA}"/>
              </a:ext>
            </a:extLst>
          </p:cNvPr>
          <p:cNvSpPr/>
          <p:nvPr/>
        </p:nvSpPr>
        <p:spPr>
          <a:xfrm>
            <a:off x="1759351" y="3138847"/>
            <a:ext cx="1839180" cy="734878"/>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Job Service Frontend</a:t>
            </a:r>
          </a:p>
        </p:txBody>
      </p:sp>
      <p:sp>
        <p:nvSpPr>
          <p:cNvPr id="4" name="Rectangle 3">
            <a:extLst>
              <a:ext uri="{FF2B5EF4-FFF2-40B4-BE49-F238E27FC236}">
                <a16:creationId xmlns:a16="http://schemas.microsoft.com/office/drawing/2014/main" id="{CFF023B6-9AD5-4F66-9BF8-E34CC4ADA669}"/>
              </a:ext>
            </a:extLst>
          </p:cNvPr>
          <p:cNvSpPr/>
          <p:nvPr/>
        </p:nvSpPr>
        <p:spPr>
          <a:xfrm>
            <a:off x="1829300" y="3480069"/>
            <a:ext cx="732981" cy="3021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API Controller</a:t>
            </a:r>
          </a:p>
        </p:txBody>
      </p:sp>
      <p:sp>
        <p:nvSpPr>
          <p:cNvPr id="5" name="Rectangle 4">
            <a:extLst>
              <a:ext uri="{FF2B5EF4-FFF2-40B4-BE49-F238E27FC236}">
                <a16:creationId xmlns:a16="http://schemas.microsoft.com/office/drawing/2014/main" id="{78B3E1E5-214D-46B9-9960-C0505934EC8E}"/>
              </a:ext>
            </a:extLst>
          </p:cNvPr>
          <p:cNvSpPr/>
          <p:nvPr/>
        </p:nvSpPr>
        <p:spPr>
          <a:xfrm>
            <a:off x="2740962" y="3470372"/>
            <a:ext cx="732982" cy="3021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t>
            </a:r>
          </a:p>
        </p:txBody>
      </p:sp>
      <p:sp>
        <p:nvSpPr>
          <p:cNvPr id="6" name="Rectangle 5">
            <a:extLst>
              <a:ext uri="{FF2B5EF4-FFF2-40B4-BE49-F238E27FC236}">
                <a16:creationId xmlns:a16="http://schemas.microsoft.com/office/drawing/2014/main" id="{CA427120-D657-4594-A194-F3BCD68C476E}"/>
              </a:ext>
            </a:extLst>
          </p:cNvPr>
          <p:cNvSpPr/>
          <p:nvPr/>
        </p:nvSpPr>
        <p:spPr>
          <a:xfrm>
            <a:off x="1759351" y="4166019"/>
            <a:ext cx="1839180" cy="734878"/>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Job Service Backend</a:t>
            </a:r>
          </a:p>
        </p:txBody>
      </p:sp>
      <p:sp>
        <p:nvSpPr>
          <p:cNvPr id="7" name="Rectangle 6">
            <a:extLst>
              <a:ext uri="{FF2B5EF4-FFF2-40B4-BE49-F238E27FC236}">
                <a16:creationId xmlns:a16="http://schemas.microsoft.com/office/drawing/2014/main" id="{F033841A-D0AB-4461-B8FF-9C854B163731}"/>
              </a:ext>
            </a:extLst>
          </p:cNvPr>
          <p:cNvSpPr/>
          <p:nvPr/>
        </p:nvSpPr>
        <p:spPr>
          <a:xfrm>
            <a:off x="1855427" y="4540636"/>
            <a:ext cx="819175" cy="3021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Plugin</a:t>
            </a:r>
          </a:p>
        </p:txBody>
      </p:sp>
      <p:sp>
        <p:nvSpPr>
          <p:cNvPr id="10" name="Rectangle 9">
            <a:extLst>
              <a:ext uri="{FF2B5EF4-FFF2-40B4-BE49-F238E27FC236}">
                <a16:creationId xmlns:a16="http://schemas.microsoft.com/office/drawing/2014/main" id="{89FC5364-BE4C-4B79-B623-2B66CEA0761A}"/>
              </a:ext>
            </a:extLst>
          </p:cNvPr>
          <p:cNvSpPr/>
          <p:nvPr/>
        </p:nvSpPr>
        <p:spPr>
          <a:xfrm>
            <a:off x="1759350" y="2750280"/>
            <a:ext cx="1839180" cy="33765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Gateway</a:t>
            </a:r>
          </a:p>
        </p:txBody>
      </p:sp>
      <p:sp>
        <p:nvSpPr>
          <p:cNvPr id="11" name="Rectangle 10">
            <a:extLst>
              <a:ext uri="{FF2B5EF4-FFF2-40B4-BE49-F238E27FC236}">
                <a16:creationId xmlns:a16="http://schemas.microsoft.com/office/drawing/2014/main" id="{387EF09E-521C-4661-A2B5-C160748D5F18}"/>
              </a:ext>
            </a:extLst>
          </p:cNvPr>
          <p:cNvSpPr/>
          <p:nvPr/>
        </p:nvSpPr>
        <p:spPr>
          <a:xfrm>
            <a:off x="4159753" y="3337433"/>
            <a:ext cx="1064032" cy="33765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Resource Provider</a:t>
            </a:r>
          </a:p>
        </p:txBody>
      </p:sp>
      <p:sp>
        <p:nvSpPr>
          <p:cNvPr id="12" name="Flowchart: Magnetic Disk 11">
            <a:extLst>
              <a:ext uri="{FF2B5EF4-FFF2-40B4-BE49-F238E27FC236}">
                <a16:creationId xmlns:a16="http://schemas.microsoft.com/office/drawing/2014/main" id="{A164E868-3740-469C-9DEE-95FACB53764D}"/>
              </a:ext>
            </a:extLst>
          </p:cNvPr>
          <p:cNvSpPr/>
          <p:nvPr/>
        </p:nvSpPr>
        <p:spPr>
          <a:xfrm>
            <a:off x="4894899" y="3574775"/>
            <a:ext cx="427650" cy="297253"/>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sp>
        <p:nvSpPr>
          <p:cNvPr id="13" name="Rectangle 12">
            <a:extLst>
              <a:ext uri="{FF2B5EF4-FFF2-40B4-BE49-F238E27FC236}">
                <a16:creationId xmlns:a16="http://schemas.microsoft.com/office/drawing/2014/main" id="{C582FA7B-468A-4585-A02C-E4F9E2BDB162}"/>
              </a:ext>
            </a:extLst>
          </p:cNvPr>
          <p:cNvSpPr/>
          <p:nvPr/>
        </p:nvSpPr>
        <p:spPr>
          <a:xfrm>
            <a:off x="1759351" y="1561663"/>
            <a:ext cx="1839180" cy="544941"/>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Synapse Studio</a:t>
            </a:r>
          </a:p>
        </p:txBody>
      </p:sp>
      <p:sp>
        <p:nvSpPr>
          <p:cNvPr id="14" name="Cloud 13">
            <a:extLst>
              <a:ext uri="{FF2B5EF4-FFF2-40B4-BE49-F238E27FC236}">
                <a16:creationId xmlns:a16="http://schemas.microsoft.com/office/drawing/2014/main" id="{1E4DBDD2-1607-4A86-8E3C-1C96FD0D46A2}"/>
              </a:ext>
            </a:extLst>
          </p:cNvPr>
          <p:cNvSpPr/>
          <p:nvPr/>
        </p:nvSpPr>
        <p:spPr>
          <a:xfrm>
            <a:off x="4283766" y="783212"/>
            <a:ext cx="1222266" cy="706777"/>
          </a:xfrm>
          <a:prstGeom prst="cloud">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AAD</a:t>
            </a:r>
          </a:p>
        </p:txBody>
      </p:sp>
      <p:cxnSp>
        <p:nvCxnSpPr>
          <p:cNvPr id="15" name="Connector: Elbow 14">
            <a:extLst>
              <a:ext uri="{FF2B5EF4-FFF2-40B4-BE49-F238E27FC236}">
                <a16:creationId xmlns:a16="http://schemas.microsoft.com/office/drawing/2014/main" id="{2B6FB3F4-F1A4-4478-BA7C-B9192A1E71A4}"/>
              </a:ext>
            </a:extLst>
          </p:cNvPr>
          <p:cNvCxnSpPr>
            <a:cxnSpLocks/>
            <a:stCxn id="13" idx="3"/>
            <a:endCxn id="14" idx="1"/>
          </p:cNvCxnSpPr>
          <p:nvPr/>
        </p:nvCxnSpPr>
        <p:spPr>
          <a:xfrm flipV="1">
            <a:off x="3598531" y="1489236"/>
            <a:ext cx="1296368" cy="344898"/>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3AFF1B0-01C6-43B6-A783-B8D7934241A8}"/>
              </a:ext>
            </a:extLst>
          </p:cNvPr>
          <p:cNvCxnSpPr>
            <a:cxnSpLocks/>
            <a:stCxn id="3" idx="2"/>
            <a:endCxn id="6" idx="0"/>
          </p:cNvCxnSpPr>
          <p:nvPr/>
        </p:nvCxnSpPr>
        <p:spPr>
          <a:xfrm>
            <a:off x="2678941" y="3873725"/>
            <a:ext cx="0" cy="29229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F727078-ACF6-4EDE-8608-30CFC6BBF4D3}"/>
              </a:ext>
            </a:extLst>
          </p:cNvPr>
          <p:cNvCxnSpPr>
            <a:cxnSpLocks/>
            <a:stCxn id="13" idx="2"/>
            <a:endCxn id="10" idx="0"/>
          </p:cNvCxnSpPr>
          <p:nvPr/>
        </p:nvCxnSpPr>
        <p:spPr>
          <a:xfrm flipH="1">
            <a:off x="2678940" y="2106604"/>
            <a:ext cx="1" cy="64367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B1F1F0AA-EB64-4014-8E7A-A321B8B7C068}"/>
              </a:ext>
            </a:extLst>
          </p:cNvPr>
          <p:cNvSpPr/>
          <p:nvPr/>
        </p:nvSpPr>
        <p:spPr>
          <a:xfrm>
            <a:off x="4140412" y="2750280"/>
            <a:ext cx="1064032" cy="33765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Auth Service</a:t>
            </a:r>
          </a:p>
        </p:txBody>
      </p:sp>
      <p:cxnSp>
        <p:nvCxnSpPr>
          <p:cNvPr id="19" name="Straight Arrow Connector 18">
            <a:extLst>
              <a:ext uri="{FF2B5EF4-FFF2-40B4-BE49-F238E27FC236}">
                <a16:creationId xmlns:a16="http://schemas.microsoft.com/office/drawing/2014/main" id="{DE651D58-C2C6-48E7-9A32-820FE1E7B8F4}"/>
              </a:ext>
            </a:extLst>
          </p:cNvPr>
          <p:cNvCxnSpPr>
            <a:cxnSpLocks/>
            <a:stCxn id="10" idx="3"/>
            <a:endCxn id="18" idx="1"/>
          </p:cNvCxnSpPr>
          <p:nvPr/>
        </p:nvCxnSpPr>
        <p:spPr>
          <a:xfrm>
            <a:off x="3598530" y="2919107"/>
            <a:ext cx="54188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9744C51-D519-400B-834F-9D53675ADB2F}"/>
              </a:ext>
            </a:extLst>
          </p:cNvPr>
          <p:cNvCxnSpPr>
            <a:cxnSpLocks/>
            <a:stCxn id="3" idx="3"/>
            <a:endCxn id="11" idx="1"/>
          </p:cNvCxnSpPr>
          <p:nvPr/>
        </p:nvCxnSpPr>
        <p:spPr>
          <a:xfrm flipV="1">
            <a:off x="3598531" y="3506260"/>
            <a:ext cx="561222" cy="2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29DEEEAE-56BB-451F-8724-6201B1A7CEF6}"/>
              </a:ext>
            </a:extLst>
          </p:cNvPr>
          <p:cNvSpPr/>
          <p:nvPr/>
        </p:nvSpPr>
        <p:spPr>
          <a:xfrm>
            <a:off x="4159753" y="4345765"/>
            <a:ext cx="1127711" cy="381248"/>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Instance Creation Service</a:t>
            </a:r>
          </a:p>
        </p:txBody>
      </p:sp>
      <p:sp>
        <p:nvSpPr>
          <p:cNvPr id="28" name="Flowchart: Magnetic Disk 27">
            <a:extLst>
              <a:ext uri="{FF2B5EF4-FFF2-40B4-BE49-F238E27FC236}">
                <a16:creationId xmlns:a16="http://schemas.microsoft.com/office/drawing/2014/main" id="{982D5EE0-0797-4EDC-9AC8-80942D0E7995}"/>
              </a:ext>
            </a:extLst>
          </p:cNvPr>
          <p:cNvSpPr/>
          <p:nvPr/>
        </p:nvSpPr>
        <p:spPr>
          <a:xfrm>
            <a:off x="4946776" y="4683148"/>
            <a:ext cx="427650" cy="297253"/>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cxnSp>
        <p:nvCxnSpPr>
          <p:cNvPr id="30" name="Straight Arrow Connector 29">
            <a:extLst>
              <a:ext uri="{FF2B5EF4-FFF2-40B4-BE49-F238E27FC236}">
                <a16:creationId xmlns:a16="http://schemas.microsoft.com/office/drawing/2014/main" id="{13753B4F-45A0-41EE-95CF-568F27CC109F}"/>
              </a:ext>
            </a:extLst>
          </p:cNvPr>
          <p:cNvCxnSpPr>
            <a:stCxn id="6" idx="3"/>
            <a:endCxn id="27" idx="1"/>
          </p:cNvCxnSpPr>
          <p:nvPr/>
        </p:nvCxnSpPr>
        <p:spPr>
          <a:xfrm>
            <a:off x="3598531" y="4533458"/>
            <a:ext cx="561222" cy="293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1" name="Flowchart: Magnetic Disk 30">
            <a:extLst>
              <a:ext uri="{FF2B5EF4-FFF2-40B4-BE49-F238E27FC236}">
                <a16:creationId xmlns:a16="http://schemas.microsoft.com/office/drawing/2014/main" id="{8F1A7A26-2385-4F96-B8DF-4F120CC3BFEE}"/>
              </a:ext>
            </a:extLst>
          </p:cNvPr>
          <p:cNvSpPr/>
          <p:nvPr/>
        </p:nvSpPr>
        <p:spPr>
          <a:xfrm>
            <a:off x="3549705" y="4713451"/>
            <a:ext cx="427650" cy="297253"/>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sp>
        <p:nvSpPr>
          <p:cNvPr id="32" name="Rectangle 31">
            <a:extLst>
              <a:ext uri="{FF2B5EF4-FFF2-40B4-BE49-F238E27FC236}">
                <a16:creationId xmlns:a16="http://schemas.microsoft.com/office/drawing/2014/main" id="{F128D1E9-83EC-4005-B708-15076FBB4DE3}"/>
              </a:ext>
            </a:extLst>
          </p:cNvPr>
          <p:cNvSpPr/>
          <p:nvPr/>
        </p:nvSpPr>
        <p:spPr>
          <a:xfrm>
            <a:off x="6009531" y="4264442"/>
            <a:ext cx="1403132" cy="544941"/>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Azure</a:t>
            </a:r>
          </a:p>
        </p:txBody>
      </p:sp>
      <p:cxnSp>
        <p:nvCxnSpPr>
          <p:cNvPr id="33" name="Straight Arrow Connector 32">
            <a:extLst>
              <a:ext uri="{FF2B5EF4-FFF2-40B4-BE49-F238E27FC236}">
                <a16:creationId xmlns:a16="http://schemas.microsoft.com/office/drawing/2014/main" id="{A6809579-3380-4D74-BB55-0BB04B1DB61A}"/>
              </a:ext>
            </a:extLst>
          </p:cNvPr>
          <p:cNvCxnSpPr>
            <a:cxnSpLocks/>
            <a:stCxn id="27" idx="3"/>
            <a:endCxn id="32" idx="1"/>
          </p:cNvCxnSpPr>
          <p:nvPr/>
        </p:nvCxnSpPr>
        <p:spPr>
          <a:xfrm>
            <a:off x="5287464" y="4536389"/>
            <a:ext cx="722067" cy="52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2" name="Rectangle 111">
            <a:extLst>
              <a:ext uri="{FF2B5EF4-FFF2-40B4-BE49-F238E27FC236}">
                <a16:creationId xmlns:a16="http://schemas.microsoft.com/office/drawing/2014/main" id="{DA6B7B35-A9B6-4D55-9BB4-7FAE81C1508A}"/>
              </a:ext>
            </a:extLst>
          </p:cNvPr>
          <p:cNvSpPr/>
          <p:nvPr/>
        </p:nvSpPr>
        <p:spPr>
          <a:xfrm>
            <a:off x="1916390" y="5571575"/>
            <a:ext cx="3279345" cy="994833"/>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Instance</a:t>
            </a:r>
          </a:p>
        </p:txBody>
      </p:sp>
      <p:sp>
        <p:nvSpPr>
          <p:cNvPr id="113" name="Rectangle 112">
            <a:extLst>
              <a:ext uri="{FF2B5EF4-FFF2-40B4-BE49-F238E27FC236}">
                <a16:creationId xmlns:a16="http://schemas.microsoft.com/office/drawing/2014/main" id="{0CCA3B66-44E4-4723-8E99-1865FD80C6FD}"/>
              </a:ext>
            </a:extLst>
          </p:cNvPr>
          <p:cNvSpPr/>
          <p:nvPr/>
        </p:nvSpPr>
        <p:spPr>
          <a:xfrm>
            <a:off x="2048190" y="5914569"/>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14" name="Rectangle 113">
            <a:extLst>
              <a:ext uri="{FF2B5EF4-FFF2-40B4-BE49-F238E27FC236}">
                <a16:creationId xmlns:a16="http://schemas.microsoft.com/office/drawing/2014/main" id="{FA03099D-C630-4789-B289-88DAF0C79078}"/>
              </a:ext>
            </a:extLst>
          </p:cNvPr>
          <p:cNvSpPr/>
          <p:nvPr/>
        </p:nvSpPr>
        <p:spPr>
          <a:xfrm>
            <a:off x="2536515" y="5914569"/>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15" name="Rectangle 114">
            <a:extLst>
              <a:ext uri="{FF2B5EF4-FFF2-40B4-BE49-F238E27FC236}">
                <a16:creationId xmlns:a16="http://schemas.microsoft.com/office/drawing/2014/main" id="{99246A3E-1D2B-4A64-A19C-96911EA8193C}"/>
              </a:ext>
            </a:extLst>
          </p:cNvPr>
          <p:cNvSpPr/>
          <p:nvPr/>
        </p:nvSpPr>
        <p:spPr>
          <a:xfrm>
            <a:off x="3045379" y="5914569"/>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cxnSp>
        <p:nvCxnSpPr>
          <p:cNvPr id="117" name="Connector: Elbow 116">
            <a:extLst>
              <a:ext uri="{FF2B5EF4-FFF2-40B4-BE49-F238E27FC236}">
                <a16:creationId xmlns:a16="http://schemas.microsoft.com/office/drawing/2014/main" id="{A2756A2D-BC85-4C8E-8F76-0A882640E093}"/>
              </a:ext>
            </a:extLst>
          </p:cNvPr>
          <p:cNvCxnSpPr>
            <a:cxnSpLocks/>
            <a:stCxn id="32" idx="2"/>
            <a:endCxn id="112" idx="3"/>
          </p:cNvCxnSpPr>
          <p:nvPr/>
        </p:nvCxnSpPr>
        <p:spPr>
          <a:xfrm rot="5400000">
            <a:off x="5323612" y="4681506"/>
            <a:ext cx="1259609" cy="1515362"/>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sp>
        <p:nvSpPr>
          <p:cNvPr id="124" name="Rectangle 123">
            <a:extLst>
              <a:ext uri="{FF2B5EF4-FFF2-40B4-BE49-F238E27FC236}">
                <a16:creationId xmlns:a16="http://schemas.microsoft.com/office/drawing/2014/main" id="{927528E6-9D9E-406B-AC99-727E76D07DE0}"/>
              </a:ext>
            </a:extLst>
          </p:cNvPr>
          <p:cNvSpPr/>
          <p:nvPr/>
        </p:nvSpPr>
        <p:spPr>
          <a:xfrm>
            <a:off x="3554785" y="5914568"/>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26" name="Rectangle 125">
            <a:extLst>
              <a:ext uri="{FF2B5EF4-FFF2-40B4-BE49-F238E27FC236}">
                <a16:creationId xmlns:a16="http://schemas.microsoft.com/office/drawing/2014/main" id="{2140E832-7770-46E2-A44D-3812B06436F5}"/>
              </a:ext>
            </a:extLst>
          </p:cNvPr>
          <p:cNvSpPr/>
          <p:nvPr/>
        </p:nvSpPr>
        <p:spPr>
          <a:xfrm>
            <a:off x="4069384" y="5914568"/>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31" name="Rectangle 130">
            <a:extLst>
              <a:ext uri="{FF2B5EF4-FFF2-40B4-BE49-F238E27FC236}">
                <a16:creationId xmlns:a16="http://schemas.microsoft.com/office/drawing/2014/main" id="{1CC400BB-BA0C-4095-ACD8-EF7036BEB6BE}"/>
              </a:ext>
            </a:extLst>
          </p:cNvPr>
          <p:cNvSpPr/>
          <p:nvPr/>
        </p:nvSpPr>
        <p:spPr>
          <a:xfrm>
            <a:off x="2757012" y="4536159"/>
            <a:ext cx="732982" cy="3021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t>
            </a:r>
          </a:p>
        </p:txBody>
      </p:sp>
      <p:cxnSp>
        <p:nvCxnSpPr>
          <p:cNvPr id="137" name="Straight Arrow Connector 136">
            <a:extLst>
              <a:ext uri="{FF2B5EF4-FFF2-40B4-BE49-F238E27FC236}">
                <a16:creationId xmlns:a16="http://schemas.microsoft.com/office/drawing/2014/main" id="{EF59575E-3C9E-43F6-AA3B-4D1F99A91CFA}"/>
              </a:ext>
            </a:extLst>
          </p:cNvPr>
          <p:cNvCxnSpPr>
            <a:stCxn id="7" idx="2"/>
            <a:endCxn id="113" idx="0"/>
          </p:cNvCxnSpPr>
          <p:nvPr/>
        </p:nvCxnSpPr>
        <p:spPr>
          <a:xfrm flipH="1">
            <a:off x="2263596" y="4842805"/>
            <a:ext cx="1419" cy="107176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39" name="Rectangle 138">
            <a:extLst>
              <a:ext uri="{FF2B5EF4-FFF2-40B4-BE49-F238E27FC236}">
                <a16:creationId xmlns:a16="http://schemas.microsoft.com/office/drawing/2014/main" id="{B968E5F2-D1AE-42DF-80EB-7FD75ADF2333}"/>
              </a:ext>
            </a:extLst>
          </p:cNvPr>
          <p:cNvSpPr/>
          <p:nvPr/>
        </p:nvSpPr>
        <p:spPr>
          <a:xfrm>
            <a:off x="4578549" y="5914567"/>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43" name="Title 1">
            <a:extLst>
              <a:ext uri="{FF2B5EF4-FFF2-40B4-BE49-F238E27FC236}">
                <a16:creationId xmlns:a16="http://schemas.microsoft.com/office/drawing/2014/main" id="{8F493389-C601-4038-8682-F8417C81ABEA}"/>
              </a:ext>
            </a:extLst>
          </p:cNvPr>
          <p:cNvSpPr txBox="1">
            <a:spLocks/>
          </p:cNvSpPr>
          <p:nvPr/>
        </p:nvSpPr>
        <p:spPr>
          <a:xfrm>
            <a:off x="390697" y="398814"/>
            <a:ext cx="7440582" cy="612040"/>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400" spc="-147">
                <a:ln w="3175">
                  <a:noFill/>
                </a:ln>
                <a:solidFill>
                  <a:schemeClr val="tx2"/>
                </a:solidFill>
                <a:ea typeface="+mn-ea"/>
                <a:cs typeface="Segoe UI" pitchFamily="34" charset="0"/>
              </a:rPr>
              <a:t>Synapse Job Service</a:t>
            </a:r>
          </a:p>
        </p:txBody>
      </p:sp>
      <p:sp>
        <p:nvSpPr>
          <p:cNvPr id="144" name="TextBox 143">
            <a:extLst>
              <a:ext uri="{FF2B5EF4-FFF2-40B4-BE49-F238E27FC236}">
                <a16:creationId xmlns:a16="http://schemas.microsoft.com/office/drawing/2014/main" id="{966135BF-8847-4D52-B828-2DE7122C4195}"/>
              </a:ext>
            </a:extLst>
          </p:cNvPr>
          <p:cNvSpPr txBox="1"/>
          <p:nvPr/>
        </p:nvSpPr>
        <p:spPr>
          <a:xfrm>
            <a:off x="7831279" y="543866"/>
            <a:ext cx="3768519" cy="569387"/>
          </a:xfrm>
          <a:prstGeom prst="rect">
            <a:avLst/>
          </a:prstGeom>
          <a:noFill/>
        </p:spPr>
        <p:txBody>
          <a:bodyPr wrap="square" rtlCol="0" anchor="t">
            <a:spAutoFit/>
          </a:bodyPr>
          <a:lstStyle/>
          <a:p>
            <a:pPr marR="0" lvl="0" algn="l" defTabSz="914400" rtl="0" eaLnBrk="1" fontAlgn="auto" latinLnBrk="0" hangingPunct="1">
              <a:lnSpc>
                <a:spcPct val="100000"/>
              </a:lnSpc>
              <a:spcBef>
                <a:spcPts val="0"/>
              </a:spcBef>
              <a:spcAft>
                <a:spcPts val="600"/>
              </a:spcAft>
              <a:buClrTx/>
              <a:buSzTx/>
              <a:tabLst/>
              <a:defRPr/>
            </a:pPr>
            <a:endParaRPr kumimoji="0" lang="en-US" sz="1200" b="0" i="0" u="none" strike="noStrike" kern="1200" cap="none" spc="0" normalizeH="0" baseline="0" noProof="0" dirty="0">
              <a:ln>
                <a:noFill/>
              </a:ln>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905565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52D33-0AC2-4F9F-B683-EC7C0CE989AF}"/>
              </a:ext>
            </a:extLst>
          </p:cNvPr>
          <p:cNvSpPr>
            <a:spLocks noGrp="1"/>
          </p:cNvSpPr>
          <p:nvPr>
            <p:ph type="title"/>
          </p:nvPr>
        </p:nvSpPr>
        <p:spPr>
          <a:xfrm>
            <a:off x="818414" y="277539"/>
            <a:ext cx="10534641" cy="543108"/>
          </a:xfrm>
        </p:spPr>
        <p:txBody>
          <a:bodyPr anchor="t"/>
          <a:lstStyle/>
          <a:p>
            <a:r>
              <a:rPr lang="en-US" dirty="0"/>
              <a:t>Spark Instance Creation</a:t>
            </a:r>
          </a:p>
        </p:txBody>
      </p:sp>
      <p:grpSp>
        <p:nvGrpSpPr>
          <p:cNvPr id="44" name="Group 43">
            <a:extLst>
              <a:ext uri="{FF2B5EF4-FFF2-40B4-BE49-F238E27FC236}">
                <a16:creationId xmlns:a16="http://schemas.microsoft.com/office/drawing/2014/main" id="{25BAD17D-58BD-4B27-B869-046613B78EB1}"/>
              </a:ext>
            </a:extLst>
          </p:cNvPr>
          <p:cNvGrpSpPr/>
          <p:nvPr/>
        </p:nvGrpSpPr>
        <p:grpSpPr>
          <a:xfrm>
            <a:off x="2026824" y="1326878"/>
            <a:ext cx="8357876" cy="4639389"/>
            <a:chOff x="274224" y="1314178"/>
            <a:chExt cx="8357876" cy="4639389"/>
          </a:xfrm>
        </p:grpSpPr>
        <p:sp>
          <p:nvSpPr>
            <p:cNvPr id="4" name="Rectangle 3">
              <a:extLst>
                <a:ext uri="{FF2B5EF4-FFF2-40B4-BE49-F238E27FC236}">
                  <a16:creationId xmlns:a16="http://schemas.microsoft.com/office/drawing/2014/main" id="{0A8CF605-78CF-4C90-A0C7-20F1219C5FE7}"/>
                </a:ext>
              </a:extLst>
            </p:cNvPr>
            <p:cNvSpPr/>
            <p:nvPr/>
          </p:nvSpPr>
          <p:spPr>
            <a:xfrm>
              <a:off x="2881324" y="1905959"/>
              <a:ext cx="5750776" cy="3083177"/>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defTabSz="914225">
                <a:defRPr/>
              </a:pPr>
              <a:r>
                <a:rPr lang="en-US" sz="1200" b="1">
                  <a:solidFill>
                    <a:prstClr val="black"/>
                  </a:solidFill>
                  <a:latin typeface="Calibri" panose="020F0502020204030204"/>
                </a:rPr>
                <a:t>Spark Instance</a:t>
              </a:r>
            </a:p>
            <a:p>
              <a:pPr algn="ctr" defTabSz="914225">
                <a:defRPr/>
              </a:pPr>
              <a:endParaRPr lang="en-US" sz="1100">
                <a:solidFill>
                  <a:prstClr val="black"/>
                </a:solidFill>
                <a:latin typeface="Calibri" panose="020F0502020204030204"/>
              </a:endParaRPr>
            </a:p>
          </p:txBody>
        </p:sp>
        <p:sp>
          <p:nvSpPr>
            <p:cNvPr id="5" name="Rectangle 4">
              <a:extLst>
                <a:ext uri="{FF2B5EF4-FFF2-40B4-BE49-F238E27FC236}">
                  <a16:creationId xmlns:a16="http://schemas.microsoft.com/office/drawing/2014/main" id="{36229F9C-E571-4AFC-B40B-61A8ABD72B14}"/>
                </a:ext>
              </a:extLst>
            </p:cNvPr>
            <p:cNvSpPr/>
            <p:nvPr/>
          </p:nvSpPr>
          <p:spPr>
            <a:xfrm>
              <a:off x="3007083" y="2241531"/>
              <a:ext cx="5499383" cy="2629441"/>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defTabSz="914225">
                <a:defRPr/>
              </a:pPr>
              <a:endParaRPr lang="en-US" sz="1000" b="1">
                <a:solidFill>
                  <a:prstClr val="black"/>
                </a:solidFill>
                <a:latin typeface="Calibri" panose="020F0502020204030204"/>
              </a:endParaRPr>
            </a:p>
          </p:txBody>
        </p:sp>
        <p:sp>
          <p:nvSpPr>
            <p:cNvPr id="6" name="Rectangle 5">
              <a:extLst>
                <a:ext uri="{FF2B5EF4-FFF2-40B4-BE49-F238E27FC236}">
                  <a16:creationId xmlns:a16="http://schemas.microsoft.com/office/drawing/2014/main" id="{E9991A7D-3AA5-470D-9F22-1CDC5F5158C0}"/>
                </a:ext>
              </a:extLst>
            </p:cNvPr>
            <p:cNvSpPr/>
            <p:nvPr/>
          </p:nvSpPr>
          <p:spPr>
            <a:xfrm>
              <a:off x="3098216"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001</a:t>
              </a:r>
            </a:p>
          </p:txBody>
        </p:sp>
        <p:sp>
          <p:nvSpPr>
            <p:cNvPr id="7" name="Rectangle 6">
              <a:extLst>
                <a:ext uri="{FF2B5EF4-FFF2-40B4-BE49-F238E27FC236}">
                  <a16:creationId xmlns:a16="http://schemas.microsoft.com/office/drawing/2014/main" id="{DD334819-72AC-4EDE-91AE-F7E2D4617719}"/>
                </a:ext>
              </a:extLst>
            </p:cNvPr>
            <p:cNvSpPr/>
            <p:nvPr/>
          </p:nvSpPr>
          <p:spPr>
            <a:xfrm>
              <a:off x="3165752"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8" name="Rectangle 7">
              <a:extLst>
                <a:ext uri="{FF2B5EF4-FFF2-40B4-BE49-F238E27FC236}">
                  <a16:creationId xmlns:a16="http://schemas.microsoft.com/office/drawing/2014/main" id="{0F920504-FAFE-4CBC-85D7-D19216AB9A93}"/>
                </a:ext>
              </a:extLst>
            </p:cNvPr>
            <p:cNvSpPr/>
            <p:nvPr/>
          </p:nvSpPr>
          <p:spPr>
            <a:xfrm>
              <a:off x="3160397" y="3079596"/>
              <a:ext cx="838897" cy="217366"/>
            </a:xfrm>
            <a:prstGeom prst="rect">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800">
                  <a:solidFill>
                    <a:schemeClr val="tx1"/>
                  </a:solidFill>
                  <a:latin typeface="Calibri" panose="020F0502020204030204"/>
                </a:rPr>
                <a:t>Hive Metastore</a:t>
              </a:r>
              <a:endParaRPr lang="en-US" sz="800">
                <a:solidFill>
                  <a:schemeClr val="tx1"/>
                </a:solidFill>
                <a:latin typeface="Calibri" panose="020F0502020204030204"/>
                <a:cs typeface="Calibri"/>
              </a:endParaRPr>
            </a:p>
          </p:txBody>
        </p:sp>
        <p:sp>
          <p:nvSpPr>
            <p:cNvPr id="9" name="Rectangle 8">
              <a:extLst>
                <a:ext uri="{FF2B5EF4-FFF2-40B4-BE49-F238E27FC236}">
                  <a16:creationId xmlns:a16="http://schemas.microsoft.com/office/drawing/2014/main" id="{80B08651-DAC0-42EA-8403-3B4DA14E2C0D}"/>
                </a:ext>
              </a:extLst>
            </p:cNvPr>
            <p:cNvSpPr/>
            <p:nvPr/>
          </p:nvSpPr>
          <p:spPr>
            <a:xfrm>
              <a:off x="3165754"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- 01</a:t>
              </a:r>
            </a:p>
          </p:txBody>
        </p:sp>
        <p:sp>
          <p:nvSpPr>
            <p:cNvPr id="10" name="Rectangle 9">
              <a:extLst>
                <a:ext uri="{FF2B5EF4-FFF2-40B4-BE49-F238E27FC236}">
                  <a16:creationId xmlns:a16="http://schemas.microsoft.com/office/drawing/2014/main" id="{C1D8FB63-E107-4436-A0F5-EC3171FF9244}"/>
                </a:ext>
              </a:extLst>
            </p:cNvPr>
            <p:cNvSpPr/>
            <p:nvPr/>
          </p:nvSpPr>
          <p:spPr>
            <a:xfrm>
              <a:off x="3165753"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- 01</a:t>
              </a:r>
            </a:p>
          </p:txBody>
        </p:sp>
        <p:sp>
          <p:nvSpPr>
            <p:cNvPr id="11" name="Rectangle 10">
              <a:extLst>
                <a:ext uri="{FF2B5EF4-FFF2-40B4-BE49-F238E27FC236}">
                  <a16:creationId xmlns:a16="http://schemas.microsoft.com/office/drawing/2014/main" id="{488973B8-4737-4C51-AFB4-16A18A4273E0}"/>
                </a:ext>
              </a:extLst>
            </p:cNvPr>
            <p:cNvSpPr/>
            <p:nvPr/>
          </p:nvSpPr>
          <p:spPr>
            <a:xfrm>
              <a:off x="3165752"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Livy - 01</a:t>
              </a:r>
            </a:p>
          </p:txBody>
        </p:sp>
        <p:sp>
          <p:nvSpPr>
            <p:cNvPr id="12" name="Rectangle 11">
              <a:extLst>
                <a:ext uri="{FF2B5EF4-FFF2-40B4-BE49-F238E27FC236}">
                  <a16:creationId xmlns:a16="http://schemas.microsoft.com/office/drawing/2014/main" id="{F86A1C25-B2D1-4F96-9DDD-BABD9C4CDA7B}"/>
                </a:ext>
              </a:extLst>
            </p:cNvPr>
            <p:cNvSpPr/>
            <p:nvPr/>
          </p:nvSpPr>
          <p:spPr>
            <a:xfrm>
              <a:off x="4174488"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002</a:t>
              </a:r>
            </a:p>
          </p:txBody>
        </p:sp>
        <p:sp>
          <p:nvSpPr>
            <p:cNvPr id="13" name="Rectangle 12">
              <a:extLst>
                <a:ext uri="{FF2B5EF4-FFF2-40B4-BE49-F238E27FC236}">
                  <a16:creationId xmlns:a16="http://schemas.microsoft.com/office/drawing/2014/main" id="{DDBF148C-A06F-4B38-B8C7-381E9FD97F5A}"/>
                </a:ext>
              </a:extLst>
            </p:cNvPr>
            <p:cNvSpPr/>
            <p:nvPr/>
          </p:nvSpPr>
          <p:spPr>
            <a:xfrm>
              <a:off x="4242023"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4" name="Rectangle 13">
              <a:extLst>
                <a:ext uri="{FF2B5EF4-FFF2-40B4-BE49-F238E27FC236}">
                  <a16:creationId xmlns:a16="http://schemas.microsoft.com/office/drawing/2014/main" id="{C96F354D-BE1F-4DEB-A0ED-5BD62D5FF80B}"/>
                </a:ext>
              </a:extLst>
            </p:cNvPr>
            <p:cNvSpPr/>
            <p:nvPr/>
          </p:nvSpPr>
          <p:spPr>
            <a:xfrm>
              <a:off x="4242025"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- 02</a:t>
              </a:r>
            </a:p>
          </p:txBody>
        </p:sp>
        <p:sp>
          <p:nvSpPr>
            <p:cNvPr id="15" name="Rectangle 14">
              <a:extLst>
                <a:ext uri="{FF2B5EF4-FFF2-40B4-BE49-F238E27FC236}">
                  <a16:creationId xmlns:a16="http://schemas.microsoft.com/office/drawing/2014/main" id="{32C1730D-FB5E-4D42-BA6D-812E6F06C429}"/>
                </a:ext>
              </a:extLst>
            </p:cNvPr>
            <p:cNvSpPr/>
            <p:nvPr/>
          </p:nvSpPr>
          <p:spPr>
            <a:xfrm>
              <a:off x="4242024"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- 02</a:t>
              </a:r>
            </a:p>
          </p:txBody>
        </p:sp>
        <p:sp>
          <p:nvSpPr>
            <p:cNvPr id="16" name="Rectangle 15">
              <a:extLst>
                <a:ext uri="{FF2B5EF4-FFF2-40B4-BE49-F238E27FC236}">
                  <a16:creationId xmlns:a16="http://schemas.microsoft.com/office/drawing/2014/main" id="{DB14FFC6-46CB-4CAF-B59A-97A280D0A3BA}"/>
                </a:ext>
              </a:extLst>
            </p:cNvPr>
            <p:cNvSpPr/>
            <p:nvPr/>
          </p:nvSpPr>
          <p:spPr>
            <a:xfrm>
              <a:off x="5250759" y="2480498"/>
              <a:ext cx="988586" cy="2306609"/>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003</a:t>
              </a:r>
            </a:p>
          </p:txBody>
        </p:sp>
        <p:sp>
          <p:nvSpPr>
            <p:cNvPr id="17" name="Rectangle 16">
              <a:extLst>
                <a:ext uri="{FF2B5EF4-FFF2-40B4-BE49-F238E27FC236}">
                  <a16:creationId xmlns:a16="http://schemas.microsoft.com/office/drawing/2014/main" id="{6C11C00E-B178-4A92-BF93-97EAD58B731B}"/>
                </a:ext>
              </a:extLst>
            </p:cNvPr>
            <p:cNvSpPr/>
            <p:nvPr/>
          </p:nvSpPr>
          <p:spPr>
            <a:xfrm>
              <a:off x="5318296" y="4488648"/>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8" name="Rectangle 17">
              <a:extLst>
                <a:ext uri="{FF2B5EF4-FFF2-40B4-BE49-F238E27FC236}">
                  <a16:creationId xmlns:a16="http://schemas.microsoft.com/office/drawing/2014/main" id="{EAEA4A30-C5BA-411D-BD77-5CA8CA738D3C}"/>
                </a:ext>
              </a:extLst>
            </p:cNvPr>
            <p:cNvSpPr/>
            <p:nvPr/>
          </p:nvSpPr>
          <p:spPr>
            <a:xfrm>
              <a:off x="5318297" y="4204393"/>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- 03</a:t>
              </a:r>
            </a:p>
          </p:txBody>
        </p:sp>
        <p:sp>
          <p:nvSpPr>
            <p:cNvPr id="19" name="Rectangle 18">
              <a:extLst>
                <a:ext uri="{FF2B5EF4-FFF2-40B4-BE49-F238E27FC236}">
                  <a16:creationId xmlns:a16="http://schemas.microsoft.com/office/drawing/2014/main" id="{A81AC45A-F6FB-4539-92A1-082A1AEA450C}"/>
                </a:ext>
              </a:extLst>
            </p:cNvPr>
            <p:cNvSpPr/>
            <p:nvPr/>
          </p:nvSpPr>
          <p:spPr>
            <a:xfrm>
              <a:off x="5318297" y="391712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- 03</a:t>
              </a:r>
            </a:p>
          </p:txBody>
        </p:sp>
        <p:sp>
          <p:nvSpPr>
            <p:cNvPr id="20" name="Rectangle 19">
              <a:extLst>
                <a:ext uri="{FF2B5EF4-FFF2-40B4-BE49-F238E27FC236}">
                  <a16:creationId xmlns:a16="http://schemas.microsoft.com/office/drawing/2014/main" id="{3465886D-559F-436C-B85A-112CA4D0EA75}"/>
                </a:ext>
              </a:extLst>
            </p:cNvPr>
            <p:cNvSpPr/>
            <p:nvPr/>
          </p:nvSpPr>
          <p:spPr>
            <a:xfrm>
              <a:off x="6323132" y="2480495"/>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004</a:t>
              </a:r>
            </a:p>
          </p:txBody>
        </p:sp>
        <p:sp>
          <p:nvSpPr>
            <p:cNvPr id="21" name="Rectangle 20">
              <a:extLst>
                <a:ext uri="{FF2B5EF4-FFF2-40B4-BE49-F238E27FC236}">
                  <a16:creationId xmlns:a16="http://schemas.microsoft.com/office/drawing/2014/main" id="{53588DD9-FAE2-4A63-A669-8A8F1E7E9EFE}"/>
                </a:ext>
              </a:extLst>
            </p:cNvPr>
            <p:cNvSpPr/>
            <p:nvPr/>
          </p:nvSpPr>
          <p:spPr>
            <a:xfrm>
              <a:off x="6390668" y="4488647"/>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2" name="Rectangle 21">
              <a:extLst>
                <a:ext uri="{FF2B5EF4-FFF2-40B4-BE49-F238E27FC236}">
                  <a16:creationId xmlns:a16="http://schemas.microsoft.com/office/drawing/2014/main" id="{4E3759E1-6DC8-4B4B-BE81-26B0280796CE}"/>
                </a:ext>
              </a:extLst>
            </p:cNvPr>
            <p:cNvSpPr/>
            <p:nvPr/>
          </p:nvSpPr>
          <p:spPr>
            <a:xfrm>
              <a:off x="6390670" y="4204392"/>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- 04</a:t>
              </a:r>
            </a:p>
          </p:txBody>
        </p:sp>
        <p:sp>
          <p:nvSpPr>
            <p:cNvPr id="23" name="TextBox 22">
              <a:extLst>
                <a:ext uri="{FF2B5EF4-FFF2-40B4-BE49-F238E27FC236}">
                  <a16:creationId xmlns:a16="http://schemas.microsoft.com/office/drawing/2014/main" id="{5E0739D0-D7FE-47DF-B57A-D3A57A1F9E5B}"/>
                </a:ext>
              </a:extLst>
            </p:cNvPr>
            <p:cNvSpPr txBox="1"/>
            <p:nvPr/>
          </p:nvSpPr>
          <p:spPr>
            <a:xfrm>
              <a:off x="7976386" y="2248564"/>
              <a:ext cx="559690" cy="249264"/>
            </a:xfrm>
            <a:prstGeom prst="rect">
              <a:avLst/>
            </a:prstGeom>
            <a:noFill/>
          </p:spPr>
          <p:txBody>
            <a:bodyPr wrap="none" rtlCol="0">
              <a:spAutoFit/>
            </a:bodyPr>
            <a:lstStyle/>
            <a:p>
              <a:pPr defTabSz="914225">
                <a:defRPr/>
              </a:pPr>
              <a:r>
                <a:rPr lang="en-US" sz="1000">
                  <a:solidFill>
                    <a:prstClr val="black"/>
                  </a:solidFill>
                  <a:latin typeface="Calibri" panose="020F0502020204030204"/>
                </a:rPr>
                <a:t>Subnet</a:t>
              </a:r>
            </a:p>
          </p:txBody>
        </p:sp>
        <p:sp>
          <p:nvSpPr>
            <p:cNvPr id="24" name="Rectangle 23">
              <a:extLst>
                <a:ext uri="{FF2B5EF4-FFF2-40B4-BE49-F238E27FC236}">
                  <a16:creationId xmlns:a16="http://schemas.microsoft.com/office/drawing/2014/main" id="{DEE34FD7-4141-4350-B515-E1CE18FB3AEF}"/>
                </a:ext>
              </a:extLst>
            </p:cNvPr>
            <p:cNvSpPr/>
            <p:nvPr/>
          </p:nvSpPr>
          <p:spPr>
            <a:xfrm>
              <a:off x="7418958" y="2480495"/>
              <a:ext cx="988586" cy="2307441"/>
            </a:xfrm>
            <a:prstGeom prst="rect">
              <a:avLst/>
            </a:prstGeom>
            <a:solidFill>
              <a:schemeClr val="tx2"/>
            </a:solidFill>
          </p:spPr>
          <p:style>
            <a:lnRef idx="0">
              <a:schemeClr val="accent3"/>
            </a:lnRef>
            <a:fillRef idx="3">
              <a:schemeClr val="accent3"/>
            </a:fillRef>
            <a:effectRef idx="3">
              <a:schemeClr val="accent3"/>
            </a:effectRef>
            <a:fontRef idx="minor">
              <a:schemeClr val="lt1"/>
            </a:fontRef>
          </p:style>
          <p:txBody>
            <a:bodyPr rtlCol="0" anchor="t"/>
            <a:lstStyle/>
            <a:p>
              <a:pPr algn="ctr" defTabSz="914225">
                <a:defRPr/>
              </a:pPr>
              <a:r>
                <a:rPr lang="en-US" sz="1050" b="1">
                  <a:solidFill>
                    <a:prstClr val="white"/>
                  </a:solidFill>
                  <a:latin typeface="Calibri" panose="020F0502020204030204"/>
                </a:rPr>
                <a:t>VM – 005</a:t>
              </a:r>
            </a:p>
          </p:txBody>
        </p:sp>
        <p:sp>
          <p:nvSpPr>
            <p:cNvPr id="25" name="Rectangle 24">
              <a:extLst>
                <a:ext uri="{FF2B5EF4-FFF2-40B4-BE49-F238E27FC236}">
                  <a16:creationId xmlns:a16="http://schemas.microsoft.com/office/drawing/2014/main" id="{8D88E19E-ABB9-41CA-80E8-525E78313CC6}"/>
                </a:ext>
              </a:extLst>
            </p:cNvPr>
            <p:cNvSpPr/>
            <p:nvPr/>
          </p:nvSpPr>
          <p:spPr>
            <a:xfrm>
              <a:off x="7486493" y="4489477"/>
              <a:ext cx="853513" cy="231570"/>
            </a:xfrm>
            <a:prstGeom prst="rect">
              <a:avLst/>
            </a:prstGeom>
            <a:solidFill>
              <a:schemeClr val="tx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6" name="Rectangle 25">
              <a:extLst>
                <a:ext uri="{FF2B5EF4-FFF2-40B4-BE49-F238E27FC236}">
                  <a16:creationId xmlns:a16="http://schemas.microsoft.com/office/drawing/2014/main" id="{6648FB39-2A22-4A4B-9320-673D1D526B28}"/>
                </a:ext>
              </a:extLst>
            </p:cNvPr>
            <p:cNvSpPr/>
            <p:nvPr/>
          </p:nvSpPr>
          <p:spPr>
            <a:xfrm>
              <a:off x="1009567" y="4975622"/>
              <a:ext cx="1373506" cy="683491"/>
            </a:xfrm>
            <a:prstGeom prst="rect">
              <a:avLst/>
            </a:prstGeom>
            <a:solidFill>
              <a:schemeClr val="tx2">
                <a:lumMod val="75000"/>
              </a:schemeClr>
            </a:solidFill>
          </p:spPr>
          <p:style>
            <a:lnRef idx="0">
              <a:schemeClr val="accent6"/>
            </a:lnRef>
            <a:fillRef idx="3">
              <a:schemeClr val="accent6"/>
            </a:fillRef>
            <a:effectRef idx="3">
              <a:schemeClr val="accent6"/>
            </a:effectRef>
            <a:fontRef idx="minor">
              <a:schemeClr val="lt1"/>
            </a:fontRef>
          </p:style>
          <p:txBody>
            <a:bodyPr rtlCol="0" anchor="ctr" anchorCtr="0"/>
            <a:lstStyle/>
            <a:p>
              <a:pPr algn="ctr" defTabSz="914225">
                <a:defRPr/>
              </a:pPr>
              <a:r>
                <a:rPr lang="en-US" sz="1200" b="1">
                  <a:solidFill>
                    <a:prstClr val="white"/>
                  </a:solidFill>
                  <a:latin typeface="Calibri" panose="020F0502020204030204"/>
                </a:rPr>
                <a:t>Synapse Cluster </a:t>
              </a:r>
            </a:p>
            <a:p>
              <a:pPr algn="ctr" defTabSz="914225">
                <a:defRPr/>
              </a:pPr>
              <a:r>
                <a:rPr lang="en-US" sz="1200" b="1">
                  <a:solidFill>
                    <a:prstClr val="white"/>
                  </a:solidFill>
                  <a:latin typeface="Calibri" panose="020F0502020204030204"/>
                </a:rPr>
                <a:t>Service</a:t>
              </a:r>
            </a:p>
            <a:p>
              <a:pPr algn="ctr" defTabSz="914225">
                <a:defRPr/>
              </a:pPr>
              <a:r>
                <a:rPr lang="en-US" sz="1200" b="1">
                  <a:solidFill>
                    <a:prstClr val="white"/>
                  </a:solidFill>
                  <a:latin typeface="Calibri" panose="020F0502020204030204"/>
                </a:rPr>
                <a:t>(Control Plane)</a:t>
              </a:r>
            </a:p>
          </p:txBody>
        </p:sp>
        <p:cxnSp>
          <p:nvCxnSpPr>
            <p:cNvPr id="27" name="Connector: Elbow 26">
              <a:extLst>
                <a:ext uri="{FF2B5EF4-FFF2-40B4-BE49-F238E27FC236}">
                  <a16:creationId xmlns:a16="http://schemas.microsoft.com/office/drawing/2014/main" id="{D9B8B447-27AF-4B04-B701-EC847177E3CA}"/>
                </a:ext>
              </a:extLst>
            </p:cNvPr>
            <p:cNvCxnSpPr>
              <a:cxnSpLocks/>
            </p:cNvCxnSpPr>
            <p:nvPr/>
          </p:nvCxnSpPr>
          <p:spPr>
            <a:xfrm rot="10800000" flipV="1">
              <a:off x="2222799" y="4732992"/>
              <a:ext cx="5759689" cy="592113"/>
            </a:xfrm>
            <a:prstGeom prst="bentConnector3">
              <a:avLst>
                <a:gd name="adj1" fmla="val 1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7A417A7-0A01-420C-A56F-3BEA6D1E9726}"/>
                </a:ext>
              </a:extLst>
            </p:cNvPr>
            <p:cNvCxnSpPr>
              <a:cxnSpLocks/>
            </p:cNvCxnSpPr>
            <p:nvPr/>
          </p:nvCxnSpPr>
          <p:spPr>
            <a:xfrm flipH="1">
              <a:off x="4645575" y="4730066"/>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7C9EB7-0E2C-433F-903F-7203C833CC80}"/>
                </a:ext>
              </a:extLst>
            </p:cNvPr>
            <p:cNvCxnSpPr>
              <a:cxnSpLocks/>
            </p:cNvCxnSpPr>
            <p:nvPr/>
          </p:nvCxnSpPr>
          <p:spPr>
            <a:xfrm>
              <a:off x="6808507" y="4732993"/>
              <a:ext cx="0" cy="5594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D77E8B1-2DF2-4825-8C31-3B7A428CDD26}"/>
                </a:ext>
              </a:extLst>
            </p:cNvPr>
            <p:cNvCxnSpPr>
              <a:cxnSpLocks/>
            </p:cNvCxnSpPr>
            <p:nvPr/>
          </p:nvCxnSpPr>
          <p:spPr>
            <a:xfrm>
              <a:off x="5735632" y="4732993"/>
              <a:ext cx="0" cy="5697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119C72B-B591-4307-AEF3-13ECEAB8A73D}"/>
                </a:ext>
              </a:extLst>
            </p:cNvPr>
            <p:cNvCxnSpPr>
              <a:cxnSpLocks/>
            </p:cNvCxnSpPr>
            <p:nvPr/>
          </p:nvCxnSpPr>
          <p:spPr>
            <a:xfrm flipH="1">
              <a:off x="3601930" y="4726651"/>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BA9A3D9B-443E-4918-AE54-B3F7ACB5E0EB}"/>
                </a:ext>
              </a:extLst>
            </p:cNvPr>
            <p:cNvSpPr/>
            <p:nvPr/>
          </p:nvSpPr>
          <p:spPr>
            <a:xfrm>
              <a:off x="2902403" y="5592845"/>
              <a:ext cx="2854308" cy="36072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defTabSz="914225">
                <a:defRPr/>
              </a:pPr>
              <a:r>
                <a:rPr lang="en-US" sz="1400">
                  <a:solidFill>
                    <a:prstClr val="black"/>
                  </a:solidFill>
                  <a:latin typeface="Calibri" panose="020F0502020204030204"/>
                </a:rPr>
                <a:t>Heartbeat sequence</a:t>
              </a:r>
            </a:p>
          </p:txBody>
        </p:sp>
        <p:sp>
          <p:nvSpPr>
            <p:cNvPr id="33" name="Rectangle 32">
              <a:extLst>
                <a:ext uri="{FF2B5EF4-FFF2-40B4-BE49-F238E27FC236}">
                  <a16:creationId xmlns:a16="http://schemas.microsoft.com/office/drawing/2014/main" id="{B0CF601F-C66C-41C5-BA21-D17ECF87A42F}"/>
                </a:ext>
              </a:extLst>
            </p:cNvPr>
            <p:cNvSpPr/>
            <p:nvPr/>
          </p:nvSpPr>
          <p:spPr>
            <a:xfrm>
              <a:off x="1043092" y="1379474"/>
              <a:ext cx="1373506" cy="507219"/>
            </a:xfrm>
            <a:prstGeom prst="rect">
              <a:avLst/>
            </a:prstGeom>
            <a:solidFill>
              <a:schemeClr val="tx2">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1200" b="1">
                  <a:solidFill>
                    <a:prstClr val="white"/>
                  </a:solidFill>
                  <a:latin typeface="Calibri" panose="020F0502020204030204"/>
                </a:rPr>
                <a:t>Azure Resource Provider</a:t>
              </a:r>
            </a:p>
          </p:txBody>
        </p:sp>
        <p:cxnSp>
          <p:nvCxnSpPr>
            <p:cNvPr id="34" name="Straight Arrow Connector 33">
              <a:extLst>
                <a:ext uri="{FF2B5EF4-FFF2-40B4-BE49-F238E27FC236}">
                  <a16:creationId xmlns:a16="http://schemas.microsoft.com/office/drawing/2014/main" id="{4B41274C-9D23-4975-A79E-53C1C317CEBD}"/>
                </a:ext>
              </a:extLst>
            </p:cNvPr>
            <p:cNvCxnSpPr>
              <a:cxnSpLocks/>
              <a:stCxn id="26" idx="0"/>
              <a:endCxn id="33" idx="2"/>
            </p:cNvCxnSpPr>
            <p:nvPr/>
          </p:nvCxnSpPr>
          <p:spPr>
            <a:xfrm flipV="1">
              <a:off x="1696320" y="1886693"/>
              <a:ext cx="0" cy="30889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CA0C16FE-DC18-4BA3-BFD8-073F7427F0A3}"/>
                </a:ext>
              </a:extLst>
            </p:cNvPr>
            <p:cNvCxnSpPr>
              <a:cxnSpLocks/>
              <a:stCxn id="33" idx="3"/>
              <a:endCxn id="4" idx="0"/>
            </p:cNvCxnSpPr>
            <p:nvPr/>
          </p:nvCxnSpPr>
          <p:spPr>
            <a:xfrm>
              <a:off x="2416597" y="1633084"/>
              <a:ext cx="3340114" cy="272874"/>
            </a:xfrm>
            <a:prstGeom prst="bentConnector2">
              <a:avLst/>
            </a:prstGeom>
            <a:ln w="19050">
              <a:prstDash val="dash"/>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B082A7D-35CA-4E77-AB0F-8A5523A83D23}"/>
                </a:ext>
              </a:extLst>
            </p:cNvPr>
            <p:cNvSpPr txBox="1"/>
            <p:nvPr/>
          </p:nvSpPr>
          <p:spPr>
            <a:xfrm>
              <a:off x="506012" y="2258694"/>
              <a:ext cx="1136689" cy="429080"/>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Create VMs with</a:t>
              </a:r>
            </a:p>
            <a:p>
              <a:pPr defTabSz="914225">
                <a:defRPr/>
              </a:pPr>
              <a:r>
                <a:rPr lang="en-US" sz="1100">
                  <a:solidFill>
                    <a:prstClr val="black"/>
                  </a:solidFill>
                  <a:latin typeface="Calibri" panose="020F0502020204030204"/>
                </a:rPr>
                <a:t>Specialized VHD</a:t>
              </a:r>
            </a:p>
          </p:txBody>
        </p:sp>
        <p:sp>
          <p:nvSpPr>
            <p:cNvPr id="37" name="TextBox 36">
              <a:extLst>
                <a:ext uri="{FF2B5EF4-FFF2-40B4-BE49-F238E27FC236}">
                  <a16:creationId xmlns:a16="http://schemas.microsoft.com/office/drawing/2014/main" id="{96A08B71-60E7-434C-9862-5C5612BA5B7A}"/>
                </a:ext>
              </a:extLst>
            </p:cNvPr>
            <p:cNvSpPr txBox="1"/>
            <p:nvPr/>
          </p:nvSpPr>
          <p:spPr>
            <a:xfrm>
              <a:off x="3224016" y="1314178"/>
              <a:ext cx="1590499" cy="264972"/>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Provision Resources </a:t>
              </a:r>
            </a:p>
          </p:txBody>
        </p:sp>
        <p:sp>
          <p:nvSpPr>
            <p:cNvPr id="38" name="Arrow: Right 37">
              <a:extLst>
                <a:ext uri="{FF2B5EF4-FFF2-40B4-BE49-F238E27FC236}">
                  <a16:creationId xmlns:a16="http://schemas.microsoft.com/office/drawing/2014/main" id="{FC0DDBE8-F7F0-4287-BC7C-5DA8220A3273}"/>
                </a:ext>
              </a:extLst>
            </p:cNvPr>
            <p:cNvSpPr/>
            <p:nvPr/>
          </p:nvSpPr>
          <p:spPr>
            <a:xfrm>
              <a:off x="357711" y="5199808"/>
              <a:ext cx="474039" cy="23511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14225">
                <a:defRPr/>
              </a:pPr>
              <a:endParaRPr lang="en-US" sz="1000">
                <a:solidFill>
                  <a:prstClr val="black"/>
                </a:solidFill>
                <a:latin typeface="Calibri" panose="020F0502020204030204"/>
              </a:endParaRPr>
            </a:p>
          </p:txBody>
        </p:sp>
        <p:sp>
          <p:nvSpPr>
            <p:cNvPr id="39" name="TextBox 38">
              <a:extLst>
                <a:ext uri="{FF2B5EF4-FFF2-40B4-BE49-F238E27FC236}">
                  <a16:creationId xmlns:a16="http://schemas.microsoft.com/office/drawing/2014/main" id="{CD765C5E-D7A6-4C55-A97F-F74B757D69C7}"/>
                </a:ext>
              </a:extLst>
            </p:cNvPr>
            <p:cNvSpPr txBox="1"/>
            <p:nvPr/>
          </p:nvSpPr>
          <p:spPr>
            <a:xfrm>
              <a:off x="2680014" y="5166462"/>
              <a:ext cx="86582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Heartbeats </a:t>
              </a:r>
            </a:p>
          </p:txBody>
        </p:sp>
        <p:sp>
          <p:nvSpPr>
            <p:cNvPr id="40" name="TextBox 39">
              <a:extLst>
                <a:ext uri="{FF2B5EF4-FFF2-40B4-BE49-F238E27FC236}">
                  <a16:creationId xmlns:a16="http://schemas.microsoft.com/office/drawing/2014/main" id="{A98038C4-E66C-448B-BE98-6807C803E017}"/>
                </a:ext>
              </a:extLst>
            </p:cNvPr>
            <p:cNvSpPr txBox="1"/>
            <p:nvPr/>
          </p:nvSpPr>
          <p:spPr>
            <a:xfrm>
              <a:off x="500949" y="4677590"/>
              <a:ext cx="101648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Create Cluster</a:t>
              </a:r>
            </a:p>
          </p:txBody>
        </p:sp>
        <p:sp>
          <p:nvSpPr>
            <p:cNvPr id="41" name="Rectangle 40">
              <a:extLst>
                <a:ext uri="{FF2B5EF4-FFF2-40B4-BE49-F238E27FC236}">
                  <a16:creationId xmlns:a16="http://schemas.microsoft.com/office/drawing/2014/main" id="{4F562B81-C84F-4198-9AC8-4C2819528333}"/>
                </a:ext>
              </a:extLst>
            </p:cNvPr>
            <p:cNvSpPr/>
            <p:nvPr/>
          </p:nvSpPr>
          <p:spPr>
            <a:xfrm>
              <a:off x="4260464"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- 02</a:t>
              </a:r>
            </a:p>
          </p:txBody>
        </p:sp>
        <p:sp>
          <p:nvSpPr>
            <p:cNvPr id="43" name="Rectangle 42">
              <a:extLst>
                <a:ext uri="{FF2B5EF4-FFF2-40B4-BE49-F238E27FC236}">
                  <a16:creationId xmlns:a16="http://schemas.microsoft.com/office/drawing/2014/main" id="{4F80389C-8E50-4719-9648-EFD765EF005F}"/>
                </a:ext>
              </a:extLst>
            </p:cNvPr>
            <p:cNvSpPr/>
            <p:nvPr/>
          </p:nvSpPr>
          <p:spPr>
            <a:xfrm>
              <a:off x="3160397" y="3356055"/>
              <a:ext cx="838897"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- 01</a:t>
              </a:r>
            </a:p>
          </p:txBody>
        </p:sp>
        <p:sp>
          <p:nvSpPr>
            <p:cNvPr id="51" name="Rectangle 50">
              <a:extLst>
                <a:ext uri="{FF2B5EF4-FFF2-40B4-BE49-F238E27FC236}">
                  <a16:creationId xmlns:a16="http://schemas.microsoft.com/office/drawing/2014/main" id="{D19FC081-33B1-414C-AC36-72D263EE1063}"/>
                </a:ext>
              </a:extLst>
            </p:cNvPr>
            <p:cNvSpPr/>
            <p:nvPr/>
          </p:nvSpPr>
          <p:spPr>
            <a:xfrm>
              <a:off x="3160397" y="2741748"/>
              <a:ext cx="838897" cy="293163"/>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2" name="Rectangle 51">
              <a:extLst>
                <a:ext uri="{FF2B5EF4-FFF2-40B4-BE49-F238E27FC236}">
                  <a16:creationId xmlns:a16="http://schemas.microsoft.com/office/drawing/2014/main" id="{3EC2A38B-A469-4AB5-94A2-2AAEEA66A3F5}"/>
                </a:ext>
              </a:extLst>
            </p:cNvPr>
            <p:cNvSpPr/>
            <p:nvPr/>
          </p:nvSpPr>
          <p:spPr>
            <a:xfrm>
              <a:off x="4236668" y="2747223"/>
              <a:ext cx="838897" cy="812727"/>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3" name="Rectangle 52">
              <a:extLst>
                <a:ext uri="{FF2B5EF4-FFF2-40B4-BE49-F238E27FC236}">
                  <a16:creationId xmlns:a16="http://schemas.microsoft.com/office/drawing/2014/main" id="{EE4A97DC-0231-4709-8779-BA3B56844CE9}"/>
                </a:ext>
              </a:extLst>
            </p:cNvPr>
            <p:cNvSpPr/>
            <p:nvPr/>
          </p:nvSpPr>
          <p:spPr>
            <a:xfrm>
              <a:off x="5332912" y="2743523"/>
              <a:ext cx="838897" cy="108973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46" name="Rectangle 45">
              <a:extLst>
                <a:ext uri="{FF2B5EF4-FFF2-40B4-BE49-F238E27FC236}">
                  <a16:creationId xmlns:a16="http://schemas.microsoft.com/office/drawing/2014/main" id="{1AEF4BA4-AA7B-46C6-AFDD-B3ADC0543281}"/>
                </a:ext>
              </a:extLst>
            </p:cNvPr>
            <p:cNvSpPr/>
            <p:nvPr/>
          </p:nvSpPr>
          <p:spPr>
            <a:xfrm>
              <a:off x="6390668" y="2749915"/>
              <a:ext cx="838897" cy="138457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3" name="Flowchart: Connector 2">
              <a:extLst>
                <a:ext uri="{FF2B5EF4-FFF2-40B4-BE49-F238E27FC236}">
                  <a16:creationId xmlns:a16="http://schemas.microsoft.com/office/drawing/2014/main" id="{28E4D163-BC93-4FE1-9AC2-C657882F707B}"/>
                </a:ext>
              </a:extLst>
            </p:cNvPr>
            <p:cNvSpPr/>
            <p:nvPr/>
          </p:nvSpPr>
          <p:spPr bwMode="auto">
            <a:xfrm>
              <a:off x="274224" y="4703902"/>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1</a:t>
              </a:r>
            </a:p>
          </p:txBody>
        </p:sp>
        <p:sp>
          <p:nvSpPr>
            <p:cNvPr id="54" name="Flowchart: Connector 53">
              <a:extLst>
                <a:ext uri="{FF2B5EF4-FFF2-40B4-BE49-F238E27FC236}">
                  <a16:creationId xmlns:a16="http://schemas.microsoft.com/office/drawing/2014/main" id="{2BBC1CE4-8CBE-4C24-8E38-3BA804051D0E}"/>
                </a:ext>
              </a:extLst>
            </p:cNvPr>
            <p:cNvSpPr/>
            <p:nvPr/>
          </p:nvSpPr>
          <p:spPr bwMode="auto">
            <a:xfrm>
              <a:off x="300080" y="236471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2</a:t>
              </a:r>
            </a:p>
          </p:txBody>
        </p:sp>
        <p:sp>
          <p:nvSpPr>
            <p:cNvPr id="55" name="Flowchart: Connector 54">
              <a:extLst>
                <a:ext uri="{FF2B5EF4-FFF2-40B4-BE49-F238E27FC236}">
                  <a16:creationId xmlns:a16="http://schemas.microsoft.com/office/drawing/2014/main" id="{93C97443-FA5F-4410-BC8A-A39F9EE5BC6B}"/>
                </a:ext>
              </a:extLst>
            </p:cNvPr>
            <p:cNvSpPr/>
            <p:nvPr/>
          </p:nvSpPr>
          <p:spPr bwMode="auto">
            <a:xfrm>
              <a:off x="2959179" y="134508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3</a:t>
              </a:r>
            </a:p>
          </p:txBody>
        </p:sp>
        <p:sp>
          <p:nvSpPr>
            <p:cNvPr id="56" name="Flowchart: Connector 55">
              <a:extLst>
                <a:ext uri="{FF2B5EF4-FFF2-40B4-BE49-F238E27FC236}">
                  <a16:creationId xmlns:a16="http://schemas.microsoft.com/office/drawing/2014/main" id="{37D79856-79AD-4EFB-A9B3-F675AEF72558}"/>
                </a:ext>
              </a:extLst>
            </p:cNvPr>
            <p:cNvSpPr/>
            <p:nvPr/>
          </p:nvSpPr>
          <p:spPr bwMode="auto">
            <a:xfrm>
              <a:off x="2451695" y="5186938"/>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4</a:t>
              </a:r>
            </a:p>
          </p:txBody>
        </p:sp>
      </p:grpSp>
    </p:spTree>
    <p:extLst>
      <p:ext uri="{BB962C8B-B14F-4D97-AF65-F5344CB8AC3E}">
        <p14:creationId xmlns:p14="http://schemas.microsoft.com/office/powerpoint/2010/main" val="1664395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00839" y="466721"/>
            <a:ext cx="11237870" cy="523220"/>
          </a:xfrm>
        </p:spPr>
        <p:txBody>
          <a:bodyPr/>
          <a:lstStyle/>
          <a:p>
            <a:r>
              <a:rPr lang="en-US" sz="3400" spc="-147"/>
              <a:t>Creating a Spark pool (1 of 2)</a:t>
            </a:r>
          </a:p>
        </p:txBody>
      </p:sp>
      <p:pic>
        <p:nvPicPr>
          <p:cNvPr id="3" name="Picture 2">
            <a:extLst>
              <a:ext uri="{FF2B5EF4-FFF2-40B4-BE49-F238E27FC236}">
                <a16:creationId xmlns:a16="http://schemas.microsoft.com/office/drawing/2014/main" id="{31F7F717-5A7F-4D56-89BE-2B63572A8DAF}"/>
              </a:ext>
            </a:extLst>
          </p:cNvPr>
          <p:cNvPicPr>
            <a:picLocks noChangeAspect="1"/>
          </p:cNvPicPr>
          <p:nvPr/>
        </p:nvPicPr>
        <p:blipFill>
          <a:blip r:embed="rId3"/>
          <a:stretch>
            <a:fillRect/>
          </a:stretch>
        </p:blipFill>
        <p:spPr>
          <a:xfrm>
            <a:off x="5129190" y="2209760"/>
            <a:ext cx="6446043" cy="3800557"/>
          </a:xfrm>
          <a:prstGeom prst="rect">
            <a:avLst/>
          </a:prstGeom>
          <a:ln>
            <a:solidFill>
              <a:schemeClr val="bg2">
                <a:lumMod val="50000"/>
              </a:schemeClr>
            </a:solidFill>
          </a:ln>
        </p:spPr>
      </p:pic>
      <p:sp>
        <p:nvSpPr>
          <p:cNvPr id="5" name="TextBox 4">
            <a:extLst>
              <a:ext uri="{FF2B5EF4-FFF2-40B4-BE49-F238E27FC236}">
                <a16:creationId xmlns:a16="http://schemas.microsoft.com/office/drawing/2014/main" id="{3BB6ABDB-8723-40E3-A69B-9A49D08B8597}"/>
              </a:ext>
            </a:extLst>
          </p:cNvPr>
          <p:cNvSpPr txBox="1"/>
          <p:nvPr/>
        </p:nvSpPr>
        <p:spPr>
          <a:xfrm>
            <a:off x="427227" y="1320548"/>
            <a:ext cx="10972620" cy="1102621"/>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Provision Spark Pool through Azure Portal with default settings or per requirements </a:t>
            </a:r>
          </a:p>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Basic Settings – Minimum details required from user</a:t>
            </a:r>
          </a:p>
          <a:p>
            <a:pPr marL="0" lvl="1" defTabSz="914192">
              <a:lnSpc>
                <a:spcPct val="90000"/>
              </a:lnSpc>
              <a:spcBef>
                <a:spcPts val="575"/>
              </a:spcBef>
              <a:spcAft>
                <a:spcPts val="600"/>
              </a:spcAft>
              <a:buClrTx/>
              <a:tabLst>
                <a:tab pos="632685" algn="l"/>
              </a:tabLst>
              <a:defRPr/>
            </a:pPr>
            <a:endParaRPr lang="en-US" sz="1600" kern="0">
              <a:solidFill>
                <a:schemeClr val="tx1"/>
              </a:solidFill>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8E447143-40EA-484A-A885-54FE398446CF}"/>
              </a:ext>
            </a:extLst>
          </p:cNvPr>
          <p:cNvSpPr/>
          <p:nvPr/>
        </p:nvSpPr>
        <p:spPr bwMode="auto">
          <a:xfrm>
            <a:off x="5284508" y="4665131"/>
            <a:ext cx="6219370" cy="129677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73ED470-7C80-4B25-8B2B-025BE03F87E4}"/>
              </a:ext>
            </a:extLst>
          </p:cNvPr>
          <p:cNvSpPr txBox="1"/>
          <p:nvPr/>
        </p:nvSpPr>
        <p:spPr>
          <a:xfrm>
            <a:off x="3200811" y="5196902"/>
            <a:ext cx="1657910"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Default Settings</a:t>
            </a:r>
          </a:p>
        </p:txBody>
      </p:sp>
      <p:cxnSp>
        <p:nvCxnSpPr>
          <p:cNvPr id="9" name="Straight Arrow Connector 8">
            <a:extLst>
              <a:ext uri="{FF2B5EF4-FFF2-40B4-BE49-F238E27FC236}">
                <a16:creationId xmlns:a16="http://schemas.microsoft.com/office/drawing/2014/main" id="{C06E5237-F69F-42A4-A020-BD01B81FB35A}"/>
              </a:ext>
            </a:extLst>
          </p:cNvPr>
          <p:cNvCxnSpPr>
            <a:stCxn id="7" idx="3"/>
            <a:endCxn id="6" idx="1"/>
          </p:cNvCxnSpPr>
          <p:nvPr/>
        </p:nvCxnSpPr>
        <p:spPr>
          <a:xfrm flipV="1">
            <a:off x="4858723" y="5313517"/>
            <a:ext cx="425787" cy="129955"/>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D8F390E-2EA3-4EA6-A28B-4F55FDD8E2DF}"/>
              </a:ext>
            </a:extLst>
          </p:cNvPr>
          <p:cNvSpPr/>
          <p:nvPr/>
        </p:nvSpPr>
        <p:spPr bwMode="auto">
          <a:xfrm>
            <a:off x="5284508" y="4291960"/>
            <a:ext cx="6219370" cy="32475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BED6E723-FA76-4641-9E28-581388EDAE09}"/>
              </a:ext>
            </a:extLst>
          </p:cNvPr>
          <p:cNvSpPr txBox="1"/>
          <p:nvPr/>
        </p:nvSpPr>
        <p:spPr>
          <a:xfrm>
            <a:off x="2246324" y="4209689"/>
            <a:ext cx="2698817"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Only required field from user</a:t>
            </a:r>
          </a:p>
        </p:txBody>
      </p:sp>
      <p:cxnSp>
        <p:nvCxnSpPr>
          <p:cNvPr id="13" name="Straight Arrow Connector 12">
            <a:extLst>
              <a:ext uri="{FF2B5EF4-FFF2-40B4-BE49-F238E27FC236}">
                <a16:creationId xmlns:a16="http://schemas.microsoft.com/office/drawing/2014/main" id="{DAB79058-584F-40F7-B8B1-39311E075FB9}"/>
              </a:ext>
            </a:extLst>
          </p:cNvPr>
          <p:cNvCxnSpPr>
            <a:cxnSpLocks/>
            <a:stCxn id="12" idx="3"/>
            <a:endCxn id="11" idx="1"/>
          </p:cNvCxnSpPr>
          <p:nvPr/>
        </p:nvCxnSpPr>
        <p:spPr>
          <a:xfrm flipV="1">
            <a:off x="4945142" y="4454339"/>
            <a:ext cx="339367" cy="1922"/>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65647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Creating a Spark pool (2 of 2) - optional</a:t>
            </a:r>
          </a:p>
        </p:txBody>
      </p:sp>
      <p:pic>
        <p:nvPicPr>
          <p:cNvPr id="4" name="Picture 3">
            <a:extLst>
              <a:ext uri="{FF2B5EF4-FFF2-40B4-BE49-F238E27FC236}">
                <a16:creationId xmlns:a16="http://schemas.microsoft.com/office/drawing/2014/main" id="{48446E91-EB2A-4B95-9CF5-D70F05407F9F}"/>
              </a:ext>
            </a:extLst>
          </p:cNvPr>
          <p:cNvPicPr>
            <a:picLocks noChangeAspect="1"/>
          </p:cNvPicPr>
          <p:nvPr/>
        </p:nvPicPr>
        <p:blipFill>
          <a:blip r:embed="rId2"/>
          <a:stretch>
            <a:fillRect/>
          </a:stretch>
        </p:blipFill>
        <p:spPr>
          <a:xfrm>
            <a:off x="5907448" y="1243351"/>
            <a:ext cx="5077185" cy="5410236"/>
          </a:xfrm>
          <a:prstGeom prst="rect">
            <a:avLst/>
          </a:prstGeom>
          <a:ln>
            <a:solidFill>
              <a:schemeClr val="bg2">
                <a:lumMod val="50000"/>
              </a:schemeClr>
            </a:solidFill>
          </a:ln>
        </p:spPr>
      </p:pic>
      <p:cxnSp>
        <p:nvCxnSpPr>
          <p:cNvPr id="6" name="Straight Arrow Connector 5">
            <a:extLst>
              <a:ext uri="{FF2B5EF4-FFF2-40B4-BE49-F238E27FC236}">
                <a16:creationId xmlns:a16="http://schemas.microsoft.com/office/drawing/2014/main" id="{8EB46758-9867-475B-B54E-31B027D90F25}"/>
              </a:ext>
            </a:extLst>
          </p:cNvPr>
          <p:cNvCxnSpPr>
            <a:cxnSpLocks/>
            <a:stCxn id="9" idx="3"/>
          </p:cNvCxnSpPr>
          <p:nvPr/>
        </p:nvCxnSpPr>
        <p:spPr>
          <a:xfrm flipV="1">
            <a:off x="5226651" y="2081397"/>
            <a:ext cx="1304717" cy="84347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F65CA02-DC3C-4BFD-8572-52DA739411FA}"/>
              </a:ext>
            </a:extLst>
          </p:cNvPr>
          <p:cNvSpPr txBox="1"/>
          <p:nvPr/>
        </p:nvSpPr>
        <p:spPr>
          <a:xfrm>
            <a:off x="819465" y="2664160"/>
            <a:ext cx="4407185" cy="521415"/>
          </a:xfrm>
          <a:prstGeom prst="rect">
            <a:avLst/>
          </a:prstGeom>
          <a:noFill/>
        </p:spPr>
        <p:txBody>
          <a:bodyPr wrap="none" lIns="182854" tIns="146284" rIns="182854" bIns="146284" rtlCol="0">
            <a:spAutoFit/>
          </a:bodyPr>
          <a:lstStyle/>
          <a:p>
            <a:pPr>
              <a:lnSpc>
                <a:spcPct val="90000"/>
              </a:lnSpc>
              <a:spcAft>
                <a:spcPts val="600"/>
              </a:spcAft>
            </a:pPr>
            <a:r>
              <a:rPr lang="en-US" sz="1600">
                <a:solidFill>
                  <a:srgbClr val="FF0000"/>
                </a:solidFill>
              </a:rPr>
              <a:t>Customize component versions, auto-pause</a:t>
            </a:r>
          </a:p>
        </p:txBody>
      </p:sp>
      <p:sp>
        <p:nvSpPr>
          <p:cNvPr id="11" name="Rectangle 10">
            <a:extLst>
              <a:ext uri="{FF2B5EF4-FFF2-40B4-BE49-F238E27FC236}">
                <a16:creationId xmlns:a16="http://schemas.microsoft.com/office/drawing/2014/main" id="{1C507A49-620D-43DB-AA8B-F904AB0E9B59}"/>
              </a:ext>
            </a:extLst>
          </p:cNvPr>
          <p:cNvSpPr/>
          <p:nvPr/>
        </p:nvSpPr>
        <p:spPr bwMode="auto">
          <a:xfrm>
            <a:off x="5974144" y="5719164"/>
            <a:ext cx="4943792" cy="88628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4497533E-417A-4383-AB9B-F765A46A3BCE}"/>
              </a:ext>
            </a:extLst>
          </p:cNvPr>
          <p:cNvCxnSpPr>
            <a:cxnSpLocks/>
            <a:stCxn id="13" idx="3"/>
            <a:endCxn id="11" idx="1"/>
          </p:cNvCxnSpPr>
          <p:nvPr/>
        </p:nvCxnSpPr>
        <p:spPr>
          <a:xfrm flipV="1">
            <a:off x="5318559" y="6162305"/>
            <a:ext cx="655584" cy="442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EBF1BB-AD03-4BFD-BE17-7F8C83055F3E}"/>
              </a:ext>
            </a:extLst>
          </p:cNvPr>
          <p:cNvSpPr txBox="1"/>
          <p:nvPr/>
        </p:nvSpPr>
        <p:spPr>
          <a:xfrm>
            <a:off x="1512210" y="5793025"/>
            <a:ext cx="3806349"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Import libraries by providing text file containing library name and version</a:t>
            </a:r>
          </a:p>
        </p:txBody>
      </p:sp>
      <p:sp>
        <p:nvSpPr>
          <p:cNvPr id="28" name="TextBox 27">
            <a:extLst>
              <a:ext uri="{FF2B5EF4-FFF2-40B4-BE49-F238E27FC236}">
                <a16:creationId xmlns:a16="http://schemas.microsoft.com/office/drawing/2014/main" id="{68AA6DAB-B1B1-47FA-9B0F-AE631C26F630}"/>
              </a:ext>
            </a:extLst>
          </p:cNvPr>
          <p:cNvSpPr txBox="1"/>
          <p:nvPr/>
        </p:nvSpPr>
        <p:spPr>
          <a:xfrm>
            <a:off x="427228" y="1320548"/>
            <a:ext cx="5155517" cy="57931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Additional Settings offer optional settings to customize Spark pool</a:t>
            </a:r>
          </a:p>
        </p:txBody>
      </p:sp>
    </p:spTree>
    <p:extLst>
      <p:ext uri="{BB962C8B-B14F-4D97-AF65-F5344CB8AC3E}">
        <p14:creationId xmlns:p14="http://schemas.microsoft.com/office/powerpoint/2010/main" val="76910299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324797" y="214915"/>
            <a:ext cx="7680515" cy="758022"/>
          </a:xfrm>
        </p:spPr>
        <p:txBody>
          <a:bodyPr/>
          <a:lstStyle/>
          <a:p>
            <a:r>
              <a:rPr lang="en-US" dirty="0"/>
              <a:t>Library Management - Python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324797" y="970153"/>
            <a:ext cx="5669574" cy="5232239"/>
          </a:xfrm>
        </p:spPr>
        <p:txBody>
          <a:bodyPr/>
          <a:lstStyle/>
          <a:p>
            <a:pPr>
              <a:lnSpc>
                <a:spcPct val="110000"/>
              </a:lnSpc>
              <a:spcAft>
                <a:spcPts val="600"/>
              </a:spcAft>
            </a:pPr>
            <a:r>
              <a:rPr lang="en-US" sz="1800" dirty="0">
                <a:solidFill>
                  <a:schemeClr val="tx2"/>
                </a:solidFill>
                <a:latin typeface="+mj-lt"/>
              </a:rPr>
              <a:t>Overview</a:t>
            </a:r>
          </a:p>
          <a:p>
            <a:pPr marL="0" lvl="1">
              <a:lnSpc>
                <a:spcPct val="110000"/>
              </a:lnSpc>
              <a:spcBef>
                <a:spcPts val="0"/>
              </a:spcBef>
              <a:spcAft>
                <a:spcPts val="600"/>
              </a:spcAft>
            </a:pPr>
            <a:r>
              <a:rPr lang="en-US" sz="1600" dirty="0"/>
              <a:t>Customers can add new python libraries at Spark pool level </a:t>
            </a:r>
            <a:br>
              <a:rPr lang="en-US" sz="1600" dirty="0"/>
            </a:br>
            <a:endParaRPr lang="en-US" sz="1600" dirty="0"/>
          </a:p>
          <a:p>
            <a:pPr>
              <a:lnSpc>
                <a:spcPct val="110000"/>
              </a:lnSpc>
              <a:spcAft>
                <a:spcPts val="600"/>
              </a:spcAft>
            </a:pPr>
            <a:r>
              <a:rPr lang="en-US" sz="1800" dirty="0">
                <a:solidFill>
                  <a:schemeClr val="tx2"/>
                </a:solidFill>
                <a:latin typeface="+mj-lt"/>
              </a:rPr>
              <a:t>Benefits</a:t>
            </a:r>
          </a:p>
          <a:p>
            <a:pPr marL="0" lvl="1">
              <a:lnSpc>
                <a:spcPct val="110000"/>
              </a:lnSpc>
              <a:spcBef>
                <a:spcPts val="0"/>
              </a:spcBef>
              <a:spcAft>
                <a:spcPts val="600"/>
              </a:spcAft>
            </a:pPr>
            <a:r>
              <a:rPr lang="en-US" sz="1600" dirty="0"/>
              <a:t>Input requirements.txt in simple pip freeze format</a:t>
            </a:r>
          </a:p>
          <a:p>
            <a:pPr marL="0" lvl="1">
              <a:lnSpc>
                <a:spcPct val="110000"/>
              </a:lnSpc>
              <a:spcBef>
                <a:spcPts val="0"/>
              </a:spcBef>
              <a:spcAft>
                <a:spcPts val="600"/>
              </a:spcAft>
            </a:pPr>
            <a:r>
              <a:rPr lang="en-US" sz="1600" dirty="0"/>
              <a:t>Add new libraries to your cluster</a:t>
            </a:r>
          </a:p>
          <a:p>
            <a:pPr marL="0" lvl="1">
              <a:lnSpc>
                <a:spcPct val="110000"/>
              </a:lnSpc>
              <a:spcBef>
                <a:spcPts val="0"/>
              </a:spcBef>
              <a:spcAft>
                <a:spcPts val="600"/>
              </a:spcAft>
            </a:pPr>
            <a:r>
              <a:rPr lang="en-US" sz="1600" dirty="0"/>
              <a:t>Update versions of existing libraries on your cluster</a:t>
            </a:r>
          </a:p>
          <a:p>
            <a:pPr marL="0" lvl="1">
              <a:lnSpc>
                <a:spcPct val="110000"/>
              </a:lnSpc>
              <a:spcBef>
                <a:spcPts val="0"/>
              </a:spcBef>
              <a:spcAft>
                <a:spcPts val="600"/>
              </a:spcAft>
            </a:pPr>
            <a:r>
              <a:rPr lang="en-US" sz="1600" dirty="0"/>
              <a:t>Ability to specify different requirements file for different pools within the same workspace</a:t>
            </a:r>
          </a:p>
          <a:p>
            <a:pPr marL="0" lvl="1">
              <a:lnSpc>
                <a:spcPct val="110000"/>
              </a:lnSpc>
              <a:spcBef>
                <a:spcPts val="0"/>
              </a:spcBef>
              <a:spcAft>
                <a:spcPts val="600"/>
              </a:spcAft>
            </a:pPr>
            <a:r>
              <a:rPr lang="en-US" sz="1600" dirty="0"/>
              <a:t>Support for custom Wheel files when uploaded to the workspace default file system.</a:t>
            </a:r>
            <a:br>
              <a:rPr lang="en-US" sz="1600" dirty="0"/>
            </a:br>
            <a:endParaRPr lang="en-US" sz="1600" dirty="0"/>
          </a:p>
          <a:p>
            <a:pPr marL="0" lvl="1">
              <a:lnSpc>
                <a:spcPct val="110000"/>
              </a:lnSpc>
              <a:spcBef>
                <a:spcPts val="0"/>
              </a:spcBef>
              <a:spcAft>
                <a:spcPts val="600"/>
              </a:spcAft>
            </a:pPr>
            <a:r>
              <a:rPr lang="en-US" sz="1800" dirty="0">
                <a:solidFill>
                  <a:schemeClr val="tx2"/>
                </a:solidFill>
                <a:latin typeface="+mj-lt"/>
              </a:rPr>
              <a:t>Constraints</a:t>
            </a:r>
            <a:endParaRPr lang="en-US" sz="1800" dirty="0">
              <a:latin typeface="+mj-lt"/>
            </a:endParaRPr>
          </a:p>
          <a:p>
            <a:pPr marL="0" lvl="1">
              <a:lnSpc>
                <a:spcPct val="110000"/>
              </a:lnSpc>
              <a:spcBef>
                <a:spcPts val="0"/>
              </a:spcBef>
              <a:spcAft>
                <a:spcPts val="600"/>
              </a:spcAft>
            </a:pPr>
            <a:r>
              <a:rPr lang="en-US" sz="1600" dirty="0"/>
              <a:t>The library version must exist on </a:t>
            </a:r>
            <a:r>
              <a:rPr lang="en-US" sz="1600" dirty="0" err="1"/>
              <a:t>PyPI</a:t>
            </a:r>
            <a:r>
              <a:rPr lang="en-US" sz="1600" dirty="0"/>
              <a:t> repository</a:t>
            </a:r>
          </a:p>
          <a:p>
            <a:pPr marL="0" lvl="1">
              <a:lnSpc>
                <a:spcPct val="110000"/>
              </a:lnSpc>
              <a:spcBef>
                <a:spcPts val="0"/>
              </a:spcBef>
              <a:spcAft>
                <a:spcPts val="600"/>
              </a:spcAft>
            </a:pPr>
            <a:r>
              <a:rPr lang="en-US" sz="1600" dirty="0"/>
              <a:t>Version downgrade of an existing library not allowed</a:t>
            </a:r>
          </a:p>
          <a:p>
            <a:pPr marL="0" lvl="1">
              <a:lnSpc>
                <a:spcPct val="110000"/>
              </a:lnSpc>
              <a:spcBef>
                <a:spcPts val="0"/>
              </a:spcBef>
              <a:spcAft>
                <a:spcPts val="600"/>
              </a:spcAft>
            </a:pPr>
            <a:r>
              <a:rPr lang="en-US" sz="1600" dirty="0"/>
              <a:t>Wheel files must be installed at a specific path:</a:t>
            </a:r>
          </a:p>
          <a:p>
            <a:pPr marL="0" lvl="1">
              <a:lnSpc>
                <a:spcPct val="110000"/>
              </a:lnSpc>
              <a:spcBef>
                <a:spcPts val="0"/>
              </a:spcBef>
              <a:spcAft>
                <a:spcPts val="600"/>
              </a:spcAft>
            </a:pPr>
            <a:endParaRPr lang="en-US" sz="1600" dirty="0"/>
          </a:p>
          <a:p>
            <a:endParaRPr lang="en-US" dirty="0"/>
          </a:p>
        </p:txBody>
      </p:sp>
      <p:sp>
        <p:nvSpPr>
          <p:cNvPr id="2" name="TextBox 1">
            <a:extLst>
              <a:ext uri="{FF2B5EF4-FFF2-40B4-BE49-F238E27FC236}">
                <a16:creationId xmlns:a16="http://schemas.microsoft.com/office/drawing/2014/main" id="{1BA8B6D2-989F-410E-B2B9-B9BA80A97A9A}"/>
              </a:ext>
            </a:extLst>
          </p:cNvPr>
          <p:cNvSpPr txBox="1"/>
          <p:nvPr/>
        </p:nvSpPr>
        <p:spPr>
          <a:xfrm>
            <a:off x="324797" y="6202392"/>
            <a:ext cx="11244503"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rPr>
              <a:t>abfss://&lt;file_system&gt;@&lt;account_name&gt;.dfs.core.windows.net/synapse/workspaces/&lt;workspace_name&gt;/sparkpools/&lt;pool_name&gt;/libraries/python/</a:t>
            </a:r>
          </a:p>
        </p:txBody>
      </p:sp>
      <p:pic>
        <p:nvPicPr>
          <p:cNvPr id="10" name="Picture 9">
            <a:extLst>
              <a:ext uri="{FF2B5EF4-FFF2-40B4-BE49-F238E27FC236}">
                <a16:creationId xmlns:a16="http://schemas.microsoft.com/office/drawing/2014/main" id="{EE96B9CC-27CD-4AD8-A260-421E50BB432F}"/>
              </a:ext>
            </a:extLst>
          </p:cNvPr>
          <p:cNvPicPr>
            <a:picLocks noChangeAspect="1"/>
          </p:cNvPicPr>
          <p:nvPr/>
        </p:nvPicPr>
        <p:blipFill>
          <a:blip r:embed="rId3"/>
          <a:stretch>
            <a:fillRect/>
          </a:stretch>
        </p:blipFill>
        <p:spPr>
          <a:xfrm>
            <a:off x="6418002" y="1322962"/>
            <a:ext cx="5138842" cy="4737370"/>
          </a:xfrm>
          <a:prstGeom prst="rect">
            <a:avLst/>
          </a:prstGeom>
        </p:spPr>
      </p:pic>
    </p:spTree>
    <p:extLst>
      <p:ext uri="{BB962C8B-B14F-4D97-AF65-F5344CB8AC3E}">
        <p14:creationId xmlns:p14="http://schemas.microsoft.com/office/powerpoint/2010/main" val="44726339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mj-lt"/>
                <a:ea typeface="+mn-ea"/>
                <a:cs typeface="+mn-cs"/>
              </a:rPr>
              <a:t>A look into Day 3</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662847950"/>
              </p:ext>
            </p:extLst>
          </p:nvPr>
        </p:nvGraphicFramePr>
        <p:xfrm>
          <a:off x="1355355" y="942913"/>
          <a:ext cx="4740647" cy="4756565"/>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Model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Welcome</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8:05-9:00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 for Data Science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4">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10:00-10:15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endParaRPr lang="en-US"/>
                    </a:p>
                  </a:txBody>
                  <a:tcPr/>
                </a:tc>
                <a:extLst>
                  <a:ext uri="{0D108BD9-81ED-4DB2-BD59-A6C34878D82A}">
                    <a16:rowId xmlns:a16="http://schemas.microsoft.com/office/drawing/2014/main" val="3386900102"/>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10:15-10:45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Model Implementation (Predict)</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10:45-11:15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 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11:15-12:15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rowSpan="4">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Monitor</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12:15-1:00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Activity: 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1:30-2:15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2:15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dirty="0">
                <a:solidFill>
                  <a:srgbClr val="B4A0FF"/>
                </a:solidFill>
              </a:rPr>
              <a:t>Today we will be learning and collaborating across three spaces: </a:t>
            </a:r>
          </a:p>
          <a:p>
            <a:pPr algn="l"/>
            <a:endParaRPr lang="en-US" sz="1600" dirty="0">
              <a:gradFill>
                <a:gsLst>
                  <a:gs pos="2917">
                    <a:schemeClr val="tx1"/>
                  </a:gs>
                  <a:gs pos="30000">
                    <a:schemeClr val="tx1"/>
                  </a:gs>
                </a:gsLst>
                <a:lin ang="5400000" scaled="0"/>
              </a:gradFill>
            </a:endParaRPr>
          </a:p>
          <a:p>
            <a:pPr marL="342900" indent="-342900" algn="l">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Main call (this meeting)</a:t>
            </a:r>
          </a:p>
          <a:p>
            <a:pPr marL="342900" indent="-342900" algn="l">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Table Group channel within the event Team</a:t>
            </a:r>
          </a:p>
          <a:p>
            <a:pPr marL="342900" indent="-342900" algn="l">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Presentation/</a:t>
                </a:r>
              </a:p>
              <a:p>
                <a:pPr algn="l"/>
                <a:r>
                  <a:rPr lang="en-US" sz="1000" dirty="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Python Library Requirements Format</a:t>
            </a:r>
          </a:p>
        </p:txBody>
      </p:sp>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24476" y="1203504"/>
            <a:ext cx="5668770" cy="5654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lnSpc>
                <a:spcPct val="110000"/>
              </a:lnSpc>
              <a:spcAft>
                <a:spcPts val="600"/>
              </a:spcAft>
              <a:buNone/>
            </a:pPr>
            <a:r>
              <a:rPr lang="en-US" sz="1961">
                <a:solidFill>
                  <a:schemeClr val="tx2"/>
                </a:solidFill>
              </a:rPr>
              <a:t>Overview</a:t>
            </a:r>
          </a:p>
          <a:p>
            <a:pPr marL="0" lvl="1" indent="0">
              <a:lnSpc>
                <a:spcPct val="110000"/>
              </a:lnSpc>
              <a:spcBef>
                <a:spcPts val="0"/>
              </a:spcBef>
              <a:spcAft>
                <a:spcPts val="600"/>
              </a:spcAft>
              <a:buNone/>
            </a:pPr>
            <a:r>
              <a:rPr lang="en-US" sz="1765"/>
              <a:t>The requirements text file has specific format requirements. These files are traditionally created in Python environments by running the </a:t>
            </a:r>
            <a:r>
              <a:rPr lang="en-US" sz="1765">
                <a:latin typeface="Consolas" panose="020B0609020204030204" pitchFamily="49" charset="0"/>
              </a:rPr>
              <a:t>pip freeze</a:t>
            </a:r>
            <a:r>
              <a:rPr lang="en-US" sz="1765"/>
              <a:t> command, but are also easy to create by hand.</a:t>
            </a:r>
            <a:br>
              <a:rPr lang="en-US" sz="1765"/>
            </a:br>
            <a:endParaRPr lang="en-US" sz="1765"/>
          </a:p>
          <a:p>
            <a:pPr marL="0" lvl="1" indent="0">
              <a:lnSpc>
                <a:spcPct val="110000"/>
              </a:lnSpc>
              <a:spcBef>
                <a:spcPts val="0"/>
              </a:spcBef>
              <a:spcAft>
                <a:spcPts val="600"/>
              </a:spcAft>
              <a:buNone/>
            </a:pPr>
            <a:r>
              <a:rPr lang="en-US" sz="1765"/>
              <a:t>File must be named </a:t>
            </a:r>
            <a:r>
              <a:rPr lang="en-US" sz="1765" b="1"/>
              <a:t>requirements.txt</a:t>
            </a:r>
            <a:r>
              <a:rPr lang="en-US" sz="1765"/>
              <a:t>.</a:t>
            </a:r>
          </a:p>
          <a:p>
            <a:pPr marL="0" lvl="1" indent="0">
              <a:lnSpc>
                <a:spcPct val="110000"/>
              </a:lnSpc>
              <a:spcBef>
                <a:spcPts val="0"/>
              </a:spcBef>
              <a:spcAft>
                <a:spcPts val="600"/>
              </a:spcAft>
              <a:buNone/>
            </a:pPr>
            <a:r>
              <a:rPr lang="en-US" sz="1765"/>
              <a:t>Each line contains a requirement specifier.</a:t>
            </a:r>
          </a:p>
          <a:p>
            <a:pPr marL="199987" lvl="2" indent="0">
              <a:lnSpc>
                <a:spcPct val="110000"/>
              </a:lnSpc>
              <a:spcBef>
                <a:spcPts val="0"/>
              </a:spcBef>
              <a:spcAft>
                <a:spcPts val="600"/>
              </a:spcAft>
              <a:buNone/>
            </a:pPr>
            <a:r>
              <a:rPr lang="en-US" sz="1372"/>
              <a:t>This must contain at least the package name. You can also specify optional extras, an operator and version numbers according to the </a:t>
            </a:r>
            <a:r>
              <a:rPr lang="en-US" sz="1372">
                <a:hlinkClick r:id="rId2"/>
              </a:rPr>
              <a:t>PIP requirements file standard</a:t>
            </a:r>
            <a:r>
              <a:rPr lang="en-US" sz="1372"/>
              <a:t>.</a:t>
            </a:r>
          </a:p>
          <a:p>
            <a:pPr marL="0" lvl="1" indent="0">
              <a:lnSpc>
                <a:spcPct val="110000"/>
              </a:lnSpc>
              <a:spcBef>
                <a:spcPts val="0"/>
              </a:spcBef>
              <a:spcAft>
                <a:spcPts val="600"/>
              </a:spcAft>
              <a:buNone/>
            </a:pPr>
            <a:r>
              <a:rPr lang="en-US" sz="1765"/>
              <a:t>The basic operators used by </a:t>
            </a:r>
            <a:r>
              <a:rPr lang="en-US" sz="1765">
                <a:hlinkClick r:id="rId3"/>
              </a:rPr>
              <a:t>version specifiers </a:t>
            </a:r>
            <a:r>
              <a:rPr lang="en-US" sz="1765"/>
              <a:t>are:</a:t>
            </a:r>
          </a:p>
          <a:p>
            <a:pPr marL="199987" lvl="2" indent="0">
              <a:lnSpc>
                <a:spcPct val="110000"/>
              </a:lnSpc>
              <a:spcBef>
                <a:spcPts val="0"/>
              </a:spcBef>
              <a:spcAft>
                <a:spcPts val="600"/>
              </a:spcAft>
              <a:buNone/>
            </a:pPr>
            <a:r>
              <a:rPr lang="en-US" sz="1372"/>
              <a:t>An exact version (using ==).</a:t>
            </a:r>
          </a:p>
          <a:p>
            <a:pPr marL="199987" lvl="2" indent="0">
              <a:lnSpc>
                <a:spcPct val="110000"/>
              </a:lnSpc>
              <a:spcBef>
                <a:spcPts val="0"/>
              </a:spcBef>
              <a:spcAft>
                <a:spcPts val="600"/>
              </a:spcAft>
              <a:buNone/>
            </a:pPr>
            <a:r>
              <a:rPr lang="en-US" sz="1372"/>
              <a:t>A minimum version (using &gt; or &gt;=).</a:t>
            </a:r>
          </a:p>
          <a:p>
            <a:pPr marL="199987" lvl="2" indent="0">
              <a:lnSpc>
                <a:spcPct val="110000"/>
              </a:lnSpc>
              <a:spcBef>
                <a:spcPts val="0"/>
              </a:spcBef>
              <a:spcAft>
                <a:spcPts val="600"/>
              </a:spcAft>
              <a:buNone/>
            </a:pPr>
            <a:r>
              <a:rPr lang="en-US" sz="1372"/>
              <a:t>A maximum version (using &lt; or &lt;=).</a:t>
            </a:r>
          </a:p>
          <a:p>
            <a:pPr marL="0" lvl="1" indent="0">
              <a:lnSpc>
                <a:spcPct val="110000"/>
              </a:lnSpc>
              <a:spcBef>
                <a:spcPts val="0"/>
              </a:spcBef>
              <a:spcAft>
                <a:spcPts val="600"/>
              </a:spcAft>
              <a:buNone/>
            </a:pPr>
            <a:r>
              <a:rPr lang="en-US" sz="1765"/>
              <a:t>The extras listed in square brackets ([]) allow you to install additional components or variants of the library. </a:t>
            </a:r>
          </a:p>
          <a:p>
            <a:pPr marL="0" indent="0">
              <a:buNone/>
            </a:pPr>
            <a:endParaRPr lang="en-US" sz="3137"/>
          </a:p>
        </p:txBody>
      </p:sp>
      <p:sp>
        <p:nvSpPr>
          <p:cNvPr id="5" name="TextBox 4">
            <a:extLst>
              <a:ext uri="{FF2B5EF4-FFF2-40B4-BE49-F238E27FC236}">
                <a16:creationId xmlns:a16="http://schemas.microsoft.com/office/drawing/2014/main" id="{ADB856B5-411B-4624-9C4E-3C2657C93A05}"/>
              </a:ext>
            </a:extLst>
          </p:cNvPr>
          <p:cNvSpPr txBox="1"/>
          <p:nvPr/>
        </p:nvSpPr>
        <p:spPr>
          <a:xfrm>
            <a:off x="7957226" y="3667328"/>
            <a:ext cx="2296141" cy="307777"/>
          </a:xfrm>
          <a:prstGeom prst="rect">
            <a:avLst/>
          </a:prstGeom>
          <a:noFill/>
        </p:spPr>
        <p:txBody>
          <a:bodyPr wrap="none" lIns="0" tIns="0" rIns="0" bIns="0" rtlCol="0">
            <a:spAutoFit/>
          </a:bodyPr>
          <a:lstStyle/>
          <a:p>
            <a:pPr algn="l"/>
            <a:r>
              <a:rPr lang="en-US" sz="2000" dirty="0" err="1">
                <a:gradFill>
                  <a:gsLst>
                    <a:gs pos="2917">
                      <a:schemeClr val="tx1"/>
                    </a:gs>
                    <a:gs pos="30000">
                      <a:schemeClr val="tx1"/>
                    </a:gs>
                  </a:gsLst>
                  <a:lin ang="5400000" scaled="0"/>
                </a:gradFill>
              </a:rPr>
              <a:t>libraryname</a:t>
            </a:r>
            <a:r>
              <a:rPr lang="en-US" sz="2000" dirty="0">
                <a:gradFill>
                  <a:gsLst>
                    <a:gs pos="2917">
                      <a:schemeClr val="tx1"/>
                    </a:gs>
                    <a:gs pos="30000">
                      <a:schemeClr val="tx1"/>
                    </a:gs>
                  </a:gsLst>
                  <a:lin ang="5400000" scaled="0"/>
                </a:gradFill>
              </a:rPr>
              <a:t> ==1.3.0</a:t>
            </a:r>
          </a:p>
        </p:txBody>
      </p:sp>
    </p:spTree>
    <p:extLst>
      <p:ext uri="{BB962C8B-B14F-4D97-AF65-F5344CB8AC3E}">
        <p14:creationId xmlns:p14="http://schemas.microsoft.com/office/powerpoint/2010/main" val="110019148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Configuring</a:t>
            </a:r>
          </a:p>
        </p:txBody>
      </p:sp>
      <p:sp>
        <p:nvSpPr>
          <p:cNvPr id="8" name="Text Placeholder 7">
            <a:extLst>
              <a:ext uri="{FF2B5EF4-FFF2-40B4-BE49-F238E27FC236}">
                <a16:creationId xmlns:a16="http://schemas.microsoft.com/office/drawing/2014/main" id="{48D9E822-2CD5-4294-9712-81952AC8ECFF}"/>
              </a:ext>
            </a:extLst>
          </p:cNvPr>
          <p:cNvSpPr>
            <a:spLocks noGrp="1"/>
          </p:cNvSpPr>
          <p:nvPr>
            <p:ph type="body" sz="quarter" idx="10"/>
          </p:nvPr>
        </p:nvSpPr>
        <p:spPr>
          <a:xfrm>
            <a:off x="586390" y="1434653"/>
            <a:ext cx="5210802" cy="4712777"/>
          </a:xfrm>
        </p:spPr>
        <p:txBody>
          <a:bodyPr/>
          <a:lstStyle/>
          <a:p>
            <a:pPr marL="0" lvl="1">
              <a:lnSpc>
                <a:spcPct val="110000"/>
              </a:lnSpc>
              <a:spcBef>
                <a:spcPts val="0"/>
              </a:spcBef>
              <a:spcAft>
                <a:spcPts val="600"/>
              </a:spcAft>
            </a:pPr>
            <a:r>
              <a:rPr lang="en-US" sz="1800">
                <a:solidFill>
                  <a:schemeClr val="tx2"/>
                </a:solidFill>
                <a:latin typeface="+mj-lt"/>
                <a:cs typeface="Segoe UI Semilight" panose="020B0402040204020203" pitchFamily="34" charset="0"/>
              </a:rPr>
              <a:t>Auto-pause </a:t>
            </a:r>
          </a:p>
          <a:p>
            <a:pPr marL="0" lvl="1">
              <a:lnSpc>
                <a:spcPct val="110000"/>
              </a:lnSpc>
              <a:spcBef>
                <a:spcPts val="0"/>
              </a:spcBef>
              <a:spcAft>
                <a:spcPts val="600"/>
              </a:spcAft>
            </a:pPr>
            <a:r>
              <a:rPr lang="en-US" sz="1600"/>
              <a:t>Enables the pool to automatically stop running when no Spark applications (e.g., Notebooks) are running. </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800" err="1">
                <a:solidFill>
                  <a:srgbClr val="3B2E58"/>
                </a:solidFill>
                <a:latin typeface="Segoe UI Semibold"/>
                <a:cs typeface="Segoe UI Semilight" panose="020B0402040204020203" pitchFamily="34" charset="0"/>
              </a:rPr>
              <a:t>Autoscale</a:t>
            </a:r>
            <a:endParaRPr lang="en-US" sz="1800">
              <a:solidFill>
                <a:srgbClr val="3B2E58"/>
              </a:solidFill>
              <a:latin typeface="Segoe UI Semibold"/>
              <a:cs typeface="Segoe UI Semilight" panose="020B0402040204020203" pitchFamily="34" charset="0"/>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Enables the pool to automatically adjust the number of running nodes (VM’s) supporting the Spark pool.</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600"/>
              <a:t>Note: Just because a pool is running, does not mean all the nodes allowed to run, according to the scale configuration, are actually running. They will be allocated on demand as new Notebooks are executed, up to the limit configured in </a:t>
            </a:r>
            <a:r>
              <a:rPr lang="en-US" sz="1600" err="1"/>
              <a:t>autoscale</a:t>
            </a:r>
            <a:r>
              <a:rPr lang="en-US" sz="1600"/>
              <a:t>.</a:t>
            </a:r>
          </a:p>
          <a:p>
            <a:pPr marL="0" lvl="1">
              <a:lnSpc>
                <a:spcPct val="110000"/>
              </a:lnSpc>
              <a:spcBef>
                <a:spcPts val="0"/>
              </a:spcBef>
              <a:spcAft>
                <a:spcPts val="600"/>
              </a:spcAft>
            </a:pPr>
            <a:endParaRPr lang="en-US" sz="1600"/>
          </a:p>
          <a:p>
            <a:pPr marL="0" lvl="1">
              <a:lnSpc>
                <a:spcPct val="110000"/>
              </a:lnSpc>
              <a:spcBef>
                <a:spcPts val="0"/>
              </a:spcBef>
              <a:spcAft>
                <a:spcPts val="600"/>
              </a:spcAft>
            </a:pPr>
            <a:endParaRPr lang="en-US" sz="1600"/>
          </a:p>
        </p:txBody>
      </p:sp>
      <p:pic>
        <p:nvPicPr>
          <p:cNvPr id="9" name="Picture 8">
            <a:extLst>
              <a:ext uri="{FF2B5EF4-FFF2-40B4-BE49-F238E27FC236}">
                <a16:creationId xmlns:a16="http://schemas.microsoft.com/office/drawing/2014/main" id="{070B2441-2647-4FDA-BD10-7DE47B1F301B}"/>
              </a:ext>
            </a:extLst>
          </p:cNvPr>
          <p:cNvPicPr>
            <a:picLocks noChangeAspect="1"/>
          </p:cNvPicPr>
          <p:nvPr/>
        </p:nvPicPr>
        <p:blipFill>
          <a:blip r:embed="rId2"/>
          <a:stretch>
            <a:fillRect/>
          </a:stretch>
        </p:blipFill>
        <p:spPr>
          <a:xfrm>
            <a:off x="6250452" y="3568842"/>
            <a:ext cx="5340530" cy="2847660"/>
          </a:xfrm>
          <a:prstGeom prst="rect">
            <a:avLst/>
          </a:prstGeom>
        </p:spPr>
      </p:pic>
      <p:pic>
        <p:nvPicPr>
          <p:cNvPr id="10" name="Picture 9">
            <a:extLst>
              <a:ext uri="{FF2B5EF4-FFF2-40B4-BE49-F238E27FC236}">
                <a16:creationId xmlns:a16="http://schemas.microsoft.com/office/drawing/2014/main" id="{E71DA0DF-A460-41A4-B121-61FBABC2AA75}"/>
              </a:ext>
            </a:extLst>
          </p:cNvPr>
          <p:cNvPicPr>
            <a:picLocks noChangeAspect="1"/>
          </p:cNvPicPr>
          <p:nvPr/>
        </p:nvPicPr>
        <p:blipFill>
          <a:blip r:embed="rId3"/>
          <a:stretch>
            <a:fillRect/>
          </a:stretch>
        </p:blipFill>
        <p:spPr>
          <a:xfrm>
            <a:off x="6259788" y="1253782"/>
            <a:ext cx="5331193" cy="2035376"/>
          </a:xfrm>
          <a:prstGeom prst="rect">
            <a:avLst/>
          </a:prstGeom>
        </p:spPr>
      </p:pic>
    </p:spTree>
    <p:extLst>
      <p:ext uri="{BB962C8B-B14F-4D97-AF65-F5344CB8AC3E}">
        <p14:creationId xmlns:p14="http://schemas.microsoft.com/office/powerpoint/2010/main" val="69903256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Notebooks in Azure Synapse Analytics</a:t>
            </a:r>
          </a:p>
        </p:txBody>
      </p:sp>
    </p:spTree>
    <p:extLst>
      <p:ext uri="{BB962C8B-B14F-4D97-AF65-F5344CB8AC3E}">
        <p14:creationId xmlns:p14="http://schemas.microsoft.com/office/powerpoint/2010/main" val="296298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Creating a Notebook</a:t>
            </a:r>
          </a:p>
        </p:txBody>
      </p:sp>
      <p:pic>
        <p:nvPicPr>
          <p:cNvPr id="7" name="Picture 6">
            <a:extLst>
              <a:ext uri="{FF2B5EF4-FFF2-40B4-BE49-F238E27FC236}">
                <a16:creationId xmlns:a16="http://schemas.microsoft.com/office/drawing/2014/main" id="{76F90DD8-6469-47D9-9F30-B7E9746D2167}"/>
              </a:ext>
            </a:extLst>
          </p:cNvPr>
          <p:cNvPicPr>
            <a:picLocks noChangeAspect="1"/>
          </p:cNvPicPr>
          <p:nvPr/>
        </p:nvPicPr>
        <p:blipFill>
          <a:blip r:embed="rId3"/>
          <a:stretch>
            <a:fillRect/>
          </a:stretch>
        </p:blipFill>
        <p:spPr>
          <a:xfrm>
            <a:off x="7098621" y="4345172"/>
            <a:ext cx="3180359" cy="236318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00466B8-FC18-4BE1-919F-D5D0D0D2F37D}"/>
              </a:ext>
            </a:extLst>
          </p:cNvPr>
          <p:cNvPicPr>
            <a:picLocks noChangeAspect="1"/>
          </p:cNvPicPr>
          <p:nvPr/>
        </p:nvPicPr>
        <p:blipFill>
          <a:blip r:embed="rId4"/>
          <a:stretch>
            <a:fillRect/>
          </a:stretch>
        </p:blipFill>
        <p:spPr>
          <a:xfrm>
            <a:off x="10289483" y="3619062"/>
            <a:ext cx="1126378" cy="49693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B0227CF-8FB2-42F4-8EA9-E1EAE9592D16}"/>
              </a:ext>
            </a:extLst>
          </p:cNvPr>
          <p:cNvPicPr>
            <a:picLocks noChangeAspect="1"/>
          </p:cNvPicPr>
          <p:nvPr/>
        </p:nvPicPr>
        <p:blipFill>
          <a:blip r:embed="rId5"/>
          <a:stretch>
            <a:fillRect/>
          </a:stretch>
        </p:blipFill>
        <p:spPr>
          <a:xfrm>
            <a:off x="6631637" y="889130"/>
            <a:ext cx="3831892" cy="2539870"/>
          </a:xfrm>
          <a:prstGeom prst="rect">
            <a:avLst/>
          </a:prstGeom>
        </p:spPr>
      </p:pic>
      <p:sp>
        <p:nvSpPr>
          <p:cNvPr id="11" name="Text Placeholder 7">
            <a:extLst>
              <a:ext uri="{FF2B5EF4-FFF2-40B4-BE49-F238E27FC236}">
                <a16:creationId xmlns:a16="http://schemas.microsoft.com/office/drawing/2014/main" id="{AC9F6999-4C75-40C7-A672-493311DFF768}"/>
              </a:ext>
            </a:extLst>
          </p:cNvPr>
          <p:cNvSpPr>
            <a:spLocks noGrp="1"/>
          </p:cNvSpPr>
          <p:nvPr>
            <p:ph type="body" sz="quarter" idx="10"/>
          </p:nvPr>
        </p:nvSpPr>
        <p:spPr>
          <a:xfrm>
            <a:off x="586390" y="1434653"/>
            <a:ext cx="5210802" cy="4995470"/>
          </a:xfrm>
        </p:spPr>
        <p:txBody>
          <a:bodyPr/>
          <a:lstStyle/>
          <a:p>
            <a:pPr marL="0" lvl="1">
              <a:lnSpc>
                <a:spcPct val="110000"/>
              </a:lnSpc>
              <a:spcBef>
                <a:spcPts val="0"/>
              </a:spcBef>
              <a:spcAft>
                <a:spcPts val="600"/>
              </a:spcAft>
            </a:pPr>
            <a:r>
              <a:rPr lang="en-US" dirty="0">
                <a:solidFill>
                  <a:schemeClr val="tx2"/>
                </a:solidFill>
                <a:latin typeface="+mj-lt"/>
                <a:cs typeface="Segoe UI Semilight" panose="020B0402040204020203" pitchFamily="34" charset="0"/>
              </a:rPr>
              <a:t>Notebook creating</a:t>
            </a:r>
          </a:p>
          <a:p>
            <a:pPr marL="0" lvl="1">
              <a:lnSpc>
                <a:spcPct val="110000"/>
              </a:lnSpc>
              <a:spcBef>
                <a:spcPts val="0"/>
              </a:spcBef>
              <a:spcAft>
                <a:spcPts val="600"/>
              </a:spcAft>
            </a:pPr>
            <a:r>
              <a:rPr lang="en-US" sz="1765" dirty="0"/>
              <a:t>Create a new notebook within the Develop hub of Synapse Studio.</a:t>
            </a:r>
          </a:p>
          <a:p>
            <a:pPr marL="0" lvl="1">
              <a:lnSpc>
                <a:spcPct val="110000"/>
              </a:lnSpc>
              <a:spcBef>
                <a:spcPts val="0"/>
              </a:spcBef>
              <a:spcAft>
                <a:spcPts val="600"/>
              </a:spcAft>
            </a:pPr>
            <a:endParaRPr lang="en-US" sz="1765" dirty="0"/>
          </a:p>
          <a:p>
            <a:pPr marL="0" lvl="1">
              <a:lnSpc>
                <a:spcPct val="110000"/>
              </a:lnSpc>
              <a:spcBef>
                <a:spcPts val="0"/>
              </a:spcBef>
              <a:spcAft>
                <a:spcPts val="600"/>
              </a:spcAft>
            </a:pPr>
            <a:endParaRPr lang="en-US" sz="1765" dirty="0"/>
          </a:p>
          <a:p>
            <a:pPr marL="0" lvl="1">
              <a:lnSpc>
                <a:spcPct val="110000"/>
              </a:lnSpc>
              <a:spcBef>
                <a:spcPts val="0"/>
              </a:spcBef>
              <a:spcAft>
                <a:spcPts val="600"/>
              </a:spcAft>
            </a:pPr>
            <a:endParaRPr lang="en-US" sz="1765" dirty="0"/>
          </a:p>
          <a:p>
            <a:pPr marL="0" lvl="1">
              <a:lnSpc>
                <a:spcPct val="110000"/>
              </a:lnSpc>
              <a:spcBef>
                <a:spcPts val="0"/>
              </a:spcBef>
              <a:spcAft>
                <a:spcPts val="600"/>
              </a:spcAft>
            </a:pPr>
            <a:endParaRPr lang="en-US" sz="1765" dirty="0"/>
          </a:p>
          <a:p>
            <a:pPr marL="0" lvl="1">
              <a:lnSpc>
                <a:spcPct val="110000"/>
              </a:lnSpc>
              <a:spcBef>
                <a:spcPts val="0"/>
              </a:spcBef>
              <a:spcAft>
                <a:spcPts val="600"/>
              </a:spcAft>
            </a:pPr>
            <a:endParaRPr lang="en-US" sz="1765" dirty="0"/>
          </a:p>
          <a:p>
            <a:pPr marL="0" lvl="1">
              <a:lnSpc>
                <a:spcPct val="110000"/>
              </a:lnSpc>
              <a:spcBef>
                <a:spcPts val="0"/>
              </a:spcBef>
              <a:spcAft>
                <a:spcPts val="600"/>
              </a:spcAft>
            </a:pPr>
            <a:r>
              <a:rPr lang="en-US" dirty="0">
                <a:solidFill>
                  <a:srgbClr val="3B2E58"/>
                </a:solidFill>
                <a:latin typeface="Segoe UI Semibold"/>
                <a:cs typeface="Segoe UI Semilight" panose="020B0402040204020203" pitchFamily="34" charset="0"/>
              </a:rPr>
              <a:t>Notebook naming</a:t>
            </a:r>
          </a:p>
          <a:p>
            <a:pPr marL="0" lvl="1">
              <a:lnSpc>
                <a:spcPct val="110000"/>
              </a:lnSpc>
              <a:spcBef>
                <a:spcPts val="0"/>
              </a:spcBef>
              <a:spcAft>
                <a:spcPts val="600"/>
              </a:spcAft>
            </a:pPr>
            <a:r>
              <a:rPr lang="en-US" sz="1765" dirty="0">
                <a:gradFill>
                  <a:gsLst>
                    <a:gs pos="1250">
                      <a:srgbClr val="1A1A1A"/>
                    </a:gs>
                    <a:gs pos="100000">
                      <a:srgbClr val="1A1A1A"/>
                    </a:gs>
                  </a:gsLst>
                  <a:lin ang="5400000" scaled="0"/>
                </a:gradFill>
              </a:rPr>
              <a:t>The name of the </a:t>
            </a:r>
            <a:r>
              <a:rPr lang="en-US" sz="1765" dirty="0" err="1">
                <a:gradFill>
                  <a:gsLst>
                    <a:gs pos="1250">
                      <a:srgbClr val="1A1A1A"/>
                    </a:gs>
                    <a:gs pos="100000">
                      <a:srgbClr val="1A1A1A"/>
                    </a:gs>
                  </a:gsLst>
                  <a:lin ang="5400000" scaled="0"/>
                </a:gradFill>
              </a:rPr>
              <a:t>Jupyter</a:t>
            </a:r>
            <a:r>
              <a:rPr lang="en-US" sz="1765" dirty="0">
                <a:gradFill>
                  <a:gsLst>
                    <a:gs pos="1250">
                      <a:srgbClr val="1A1A1A"/>
                    </a:gs>
                    <a:gs pos="100000">
                      <a:srgbClr val="1A1A1A"/>
                    </a:gs>
                  </a:gsLst>
                  <a:lin ang="5400000" scaled="0"/>
                </a:gradFill>
              </a:rPr>
              <a:t> notebook can be set in the Properties dialog. You can now re-name published notebooks!</a:t>
            </a:r>
            <a:endParaRPr lang="en-US" sz="1765" dirty="0"/>
          </a:p>
          <a:p>
            <a:pPr marL="0" lvl="1">
              <a:lnSpc>
                <a:spcPct val="110000"/>
              </a:lnSpc>
              <a:spcBef>
                <a:spcPts val="0"/>
              </a:spcBef>
              <a:spcAft>
                <a:spcPts val="600"/>
              </a:spcAft>
            </a:pPr>
            <a:endParaRPr lang="en-US" sz="1765" dirty="0"/>
          </a:p>
          <a:p>
            <a:pPr marL="0" lvl="1">
              <a:lnSpc>
                <a:spcPct val="110000"/>
              </a:lnSpc>
              <a:spcBef>
                <a:spcPts val="0"/>
              </a:spcBef>
              <a:spcAft>
                <a:spcPts val="600"/>
              </a:spcAft>
            </a:pPr>
            <a:endParaRPr lang="en-US" sz="1765" dirty="0"/>
          </a:p>
        </p:txBody>
      </p:sp>
      <p:cxnSp>
        <p:nvCxnSpPr>
          <p:cNvPr id="12" name="Connector: Elbow 11">
            <a:extLst>
              <a:ext uri="{FF2B5EF4-FFF2-40B4-BE49-F238E27FC236}">
                <a16:creationId xmlns:a16="http://schemas.microsoft.com/office/drawing/2014/main" id="{D040CF24-932B-4B4A-9396-7E8BFE35EB7F}"/>
              </a:ext>
            </a:extLst>
          </p:cNvPr>
          <p:cNvCxnSpPr>
            <a:cxnSpLocks/>
            <a:stCxn id="8" idx="2"/>
            <a:endCxn id="7" idx="3"/>
          </p:cNvCxnSpPr>
          <p:nvPr/>
        </p:nvCxnSpPr>
        <p:spPr>
          <a:xfrm rot="5400000">
            <a:off x="9860441" y="4534533"/>
            <a:ext cx="1410771" cy="573691"/>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94206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a:t>
            </a:r>
          </a:p>
        </p:txBody>
      </p:sp>
      <p:pic>
        <p:nvPicPr>
          <p:cNvPr id="4" name="Picture 3">
            <a:extLst>
              <a:ext uri="{FF2B5EF4-FFF2-40B4-BE49-F238E27FC236}">
                <a16:creationId xmlns:a16="http://schemas.microsoft.com/office/drawing/2014/main" id="{FE802D91-039F-4916-8BF6-A6B1DCE4DCE2}"/>
              </a:ext>
            </a:extLst>
          </p:cNvPr>
          <p:cNvPicPr>
            <a:picLocks noChangeAspect="1"/>
          </p:cNvPicPr>
          <p:nvPr/>
        </p:nvPicPr>
        <p:blipFill>
          <a:blip r:embed="rId2"/>
          <a:stretch>
            <a:fillRect/>
          </a:stretch>
        </p:blipFill>
        <p:spPr>
          <a:xfrm>
            <a:off x="6009657" y="4101319"/>
            <a:ext cx="1923338" cy="152186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E2BE57D-8C91-4C88-B7A6-46A958EE351B}"/>
              </a:ext>
            </a:extLst>
          </p:cNvPr>
          <p:cNvPicPr>
            <a:picLocks noChangeAspect="1"/>
          </p:cNvPicPr>
          <p:nvPr/>
        </p:nvPicPr>
        <p:blipFill>
          <a:blip r:embed="rId3"/>
          <a:stretch>
            <a:fillRect/>
          </a:stretch>
        </p:blipFill>
        <p:spPr>
          <a:xfrm>
            <a:off x="6021298" y="1414919"/>
            <a:ext cx="4714979" cy="2418178"/>
          </a:xfrm>
          <a:prstGeom prst="rect">
            <a:avLst/>
          </a:prstGeom>
          <a:ln>
            <a:noFill/>
          </a:ln>
          <a:effectLst>
            <a:outerShdw blurRad="292100" dist="139700" dir="2700000" algn="tl" rotWithShape="0">
              <a:srgbClr val="333333">
                <a:alpha val="65000"/>
              </a:srgbClr>
            </a:outerShdw>
          </a:effectLst>
        </p:spPr>
      </p:pic>
      <p:sp>
        <p:nvSpPr>
          <p:cNvPr id="9" name="Text Placeholder 7">
            <a:extLst>
              <a:ext uri="{FF2B5EF4-FFF2-40B4-BE49-F238E27FC236}">
                <a16:creationId xmlns:a16="http://schemas.microsoft.com/office/drawing/2014/main" id="{8CF9CD8C-9A7F-44D9-B51E-2A0AEE7FD551}"/>
              </a:ext>
            </a:extLst>
          </p:cNvPr>
          <p:cNvSpPr>
            <a:spLocks noGrp="1"/>
          </p:cNvSpPr>
          <p:nvPr>
            <p:ph type="body" sz="quarter" idx="10"/>
          </p:nvPr>
        </p:nvSpPr>
        <p:spPr>
          <a:xfrm>
            <a:off x="586390" y="1434653"/>
            <a:ext cx="5210802" cy="5652026"/>
          </a:xfrm>
        </p:spPr>
        <p:txBody>
          <a:bodyPr/>
          <a:lstStyle/>
          <a:p>
            <a:pPr marL="0" lvl="1">
              <a:lnSpc>
                <a:spcPct val="110000"/>
              </a:lnSpc>
              <a:spcBef>
                <a:spcPts val="0"/>
              </a:spcBef>
              <a:spcAft>
                <a:spcPts val="600"/>
              </a:spcAft>
            </a:pPr>
            <a:r>
              <a:rPr lang="en-US">
                <a:solidFill>
                  <a:schemeClr val="tx2"/>
                </a:solidFill>
                <a:latin typeface="+mj-lt"/>
                <a:cs typeface="Segoe UI Semilight" panose="020B0402040204020203" pitchFamily="34" charset="0"/>
              </a:rPr>
              <a:t>Selecting the Spark pool to attach to</a:t>
            </a:r>
          </a:p>
          <a:p>
            <a:pPr marL="0" lvl="1">
              <a:lnSpc>
                <a:spcPct val="110000"/>
              </a:lnSpc>
              <a:spcBef>
                <a:spcPts val="0"/>
              </a:spcBef>
              <a:spcAft>
                <a:spcPts val="600"/>
              </a:spcAft>
            </a:pPr>
            <a:r>
              <a:rPr lang="en-US" sz="1765"/>
              <a:t>In the notebook toolbar, select the Spark pool to attach to before running any cells in the notebook. </a:t>
            </a:r>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r>
              <a:rPr lang="en-US">
                <a:solidFill>
                  <a:srgbClr val="3B2E58"/>
                </a:solidFill>
                <a:latin typeface="Segoe UI Semibold"/>
                <a:cs typeface="Segoe UI Semilight" panose="020B0402040204020203" pitchFamily="34" charset="0"/>
              </a:rPr>
              <a:t>Notebook default language</a:t>
            </a: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The default language used for all cells in the notebook is selected in the Language drop down.</a:t>
            </a:r>
          </a:p>
          <a:p>
            <a:pPr marL="0" lvl="1">
              <a:lnSpc>
                <a:spcPct val="110000"/>
              </a:lnSpc>
              <a:spcBef>
                <a:spcPts val="0"/>
              </a:spcBef>
              <a:spcAft>
                <a:spcPts val="600"/>
              </a:spcAft>
            </a:pPr>
            <a:endParaRPr lang="en-US" sz="1765">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You can override this for any particular cell to use a different language by using the appropriate cell magic (covered later).</a:t>
            </a: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p:txBody>
      </p:sp>
    </p:spTree>
    <p:extLst>
      <p:ext uri="{BB962C8B-B14F-4D97-AF65-F5344CB8AC3E}">
        <p14:creationId xmlns:p14="http://schemas.microsoft.com/office/powerpoint/2010/main" val="180157534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 – Session configuration</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660548" y="1337342"/>
            <a:ext cx="6406035" cy="5186865"/>
          </a:xfrm>
        </p:spPr>
        <p:txBody>
          <a:bodyPr/>
          <a:lstStyle/>
          <a:p>
            <a:pPr marL="0" lvl="1">
              <a:lnSpc>
                <a:spcPct val="110000"/>
              </a:lnSpc>
              <a:spcBef>
                <a:spcPts val="0"/>
              </a:spcBef>
              <a:spcAft>
                <a:spcPts val="600"/>
              </a:spcAft>
            </a:pPr>
            <a:r>
              <a:rPr lang="en-US" sz="1600" dirty="0">
                <a:gradFill>
                  <a:gsLst>
                    <a:gs pos="1250">
                      <a:srgbClr val="1A1A1A"/>
                    </a:gs>
                    <a:gs pos="100000">
                      <a:srgbClr val="1A1A1A"/>
                    </a:gs>
                  </a:gsLst>
                  <a:lin ang="5400000" scaled="0"/>
                </a:gradFill>
              </a:rPr>
              <a:t>A Spark session is created upon first run of any cell in a notebook. The configuration for a Spark session can only be set </a:t>
            </a:r>
            <a:r>
              <a:rPr lang="en-US" sz="1600" i="1" dirty="0">
                <a:gradFill>
                  <a:gsLst>
                    <a:gs pos="1250">
                      <a:srgbClr val="1A1A1A"/>
                    </a:gs>
                    <a:gs pos="100000">
                      <a:srgbClr val="1A1A1A"/>
                    </a:gs>
                  </a:gsLst>
                  <a:lin ang="5400000" scaled="0"/>
                </a:gradFill>
              </a:rPr>
              <a:t>before</a:t>
            </a:r>
            <a:r>
              <a:rPr lang="en-US" sz="1600" dirty="0">
                <a:gradFill>
                  <a:gsLst>
                    <a:gs pos="1250">
                      <a:srgbClr val="1A1A1A"/>
                    </a:gs>
                    <a:gs pos="100000">
                      <a:srgbClr val="1A1A1A"/>
                    </a:gs>
                  </a:gsLst>
                  <a:lin ang="5400000" scaled="0"/>
                </a:gradFill>
              </a:rPr>
              <a:t> it is created.</a:t>
            </a:r>
          </a:p>
          <a:p>
            <a:pPr marL="0" lvl="1">
              <a:lnSpc>
                <a:spcPct val="110000"/>
              </a:lnSpc>
              <a:spcBef>
                <a:spcPts val="0"/>
              </a:spcBef>
              <a:spcAft>
                <a:spcPts val="600"/>
              </a:spcAft>
            </a:pPr>
            <a:endParaRPr lang="en-US" sz="1600" dirty="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dirty="0">
                <a:gradFill>
                  <a:gsLst>
                    <a:gs pos="1250">
                      <a:srgbClr val="1A1A1A"/>
                    </a:gs>
                    <a:gs pos="100000">
                      <a:srgbClr val="1A1A1A"/>
                    </a:gs>
                  </a:gsLst>
                  <a:lin ang="5400000" scaled="0"/>
                </a:gradFill>
              </a:rPr>
              <a:t>The Spark session allocates one Spark application.</a:t>
            </a:r>
          </a:p>
          <a:p>
            <a:pPr marL="0" lvl="1">
              <a:lnSpc>
                <a:spcPct val="110000"/>
              </a:lnSpc>
              <a:spcBef>
                <a:spcPts val="0"/>
              </a:spcBef>
              <a:spcAft>
                <a:spcPts val="600"/>
              </a:spcAft>
            </a:pPr>
            <a:endParaRPr lang="en-US" sz="1600" dirty="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dirty="0">
                <a:gradFill>
                  <a:gsLst>
                    <a:gs pos="1250">
                      <a:srgbClr val="1A1A1A"/>
                    </a:gs>
                    <a:gs pos="100000">
                      <a:srgbClr val="1A1A1A"/>
                    </a:gs>
                  </a:gsLst>
                  <a:lin ang="5400000" scaled="0"/>
                </a:gradFill>
              </a:rPr>
              <a:t>This Spark application consumes a fixed set of resources, as defined in the session configuration. These resources are reserved from the total resources available in the Spark pool upon session start.</a:t>
            </a:r>
          </a:p>
          <a:p>
            <a:pPr marL="0" lvl="1">
              <a:lnSpc>
                <a:spcPct val="110000"/>
              </a:lnSpc>
              <a:spcBef>
                <a:spcPts val="0"/>
              </a:spcBef>
              <a:spcAft>
                <a:spcPts val="600"/>
              </a:spcAft>
            </a:pPr>
            <a:endParaRPr lang="en-US" sz="1600" dirty="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dirty="0">
                <a:gradFill>
                  <a:gsLst>
                    <a:gs pos="1250">
                      <a:srgbClr val="1A1A1A"/>
                    </a:gs>
                    <a:gs pos="100000">
                      <a:srgbClr val="1A1A1A"/>
                    </a:gs>
                  </a:gsLst>
                  <a:lin ang="5400000" scaled="0"/>
                </a:gradFill>
              </a:rPr>
              <a:t>Each session reserves resources for at least one driver process and two executor processes. You can configure the size of executors, as well as the number of executors. The size of the driver is always the same as the executors. </a:t>
            </a:r>
          </a:p>
          <a:p>
            <a:pPr marL="0" lvl="1">
              <a:lnSpc>
                <a:spcPct val="110000"/>
              </a:lnSpc>
              <a:spcBef>
                <a:spcPts val="0"/>
              </a:spcBef>
              <a:spcAft>
                <a:spcPts val="600"/>
              </a:spcAft>
            </a:pPr>
            <a:endParaRPr lang="en-US" sz="1600" dirty="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dirty="0">
                <a:gradFill>
                  <a:gsLst>
                    <a:gs pos="1250">
                      <a:srgbClr val="1A1A1A"/>
                    </a:gs>
                    <a:gs pos="100000">
                      <a:srgbClr val="1A1A1A"/>
                    </a:gs>
                  </a:gsLst>
                  <a:lin ang="5400000" scaled="0"/>
                </a:gradFill>
              </a:rPr>
              <a:t>A session ends when the notebook is closed or when the session timeout is reached without any activity in the notebook. You can configure the session timeout.</a:t>
            </a:r>
          </a:p>
        </p:txBody>
      </p:sp>
      <p:pic>
        <p:nvPicPr>
          <p:cNvPr id="7" name="Picture 6">
            <a:extLst>
              <a:ext uri="{FF2B5EF4-FFF2-40B4-BE49-F238E27FC236}">
                <a16:creationId xmlns:a16="http://schemas.microsoft.com/office/drawing/2014/main" id="{30401A07-2B46-45BD-B876-3E7F771DC500}"/>
              </a:ext>
            </a:extLst>
          </p:cNvPr>
          <p:cNvPicPr>
            <a:picLocks noChangeAspect="1"/>
          </p:cNvPicPr>
          <p:nvPr/>
        </p:nvPicPr>
        <p:blipFill>
          <a:blip r:embed="rId2"/>
          <a:stretch>
            <a:fillRect/>
          </a:stretch>
        </p:blipFill>
        <p:spPr>
          <a:xfrm>
            <a:off x="7907861" y="1000729"/>
            <a:ext cx="3892971" cy="776077"/>
          </a:xfrm>
          <a:prstGeom prst="rect">
            <a:avLst/>
          </a:prstGeom>
        </p:spPr>
      </p:pic>
      <p:sp>
        <p:nvSpPr>
          <p:cNvPr id="12" name="Arrow: Right 11">
            <a:extLst>
              <a:ext uri="{FF2B5EF4-FFF2-40B4-BE49-F238E27FC236}">
                <a16:creationId xmlns:a16="http://schemas.microsoft.com/office/drawing/2014/main" id="{F4D9E615-4D5A-4107-9F36-8D8882926005}"/>
              </a:ext>
            </a:extLst>
          </p:cNvPr>
          <p:cNvSpPr/>
          <p:nvPr/>
        </p:nvSpPr>
        <p:spPr bwMode="auto">
          <a:xfrm rot="5400000">
            <a:off x="9538585" y="1713815"/>
            <a:ext cx="631520" cy="49611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DF3C5167-1AE5-4B0F-9B6D-C3DDF25DB008}"/>
              </a:ext>
            </a:extLst>
          </p:cNvPr>
          <p:cNvPicPr>
            <a:picLocks noChangeAspect="1"/>
          </p:cNvPicPr>
          <p:nvPr/>
        </p:nvPicPr>
        <p:blipFill>
          <a:blip r:embed="rId3"/>
          <a:stretch>
            <a:fillRect/>
          </a:stretch>
        </p:blipFill>
        <p:spPr>
          <a:xfrm>
            <a:off x="9027269" y="2299169"/>
            <a:ext cx="1896894" cy="4632876"/>
          </a:xfrm>
          <a:prstGeom prst="rect">
            <a:avLst/>
          </a:prstGeom>
        </p:spPr>
      </p:pic>
    </p:spTree>
    <p:extLst>
      <p:ext uri="{BB962C8B-B14F-4D97-AF65-F5344CB8AC3E}">
        <p14:creationId xmlns:p14="http://schemas.microsoft.com/office/powerpoint/2010/main" val="336727061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management</a:t>
            </a:r>
          </a:p>
        </p:txBody>
      </p:sp>
      <p:pic>
        <p:nvPicPr>
          <p:cNvPr id="6" name="Picture 5">
            <a:extLst>
              <a:ext uri="{FF2B5EF4-FFF2-40B4-BE49-F238E27FC236}">
                <a16:creationId xmlns:a16="http://schemas.microsoft.com/office/drawing/2014/main" id="{12649EBD-8A7B-4E55-952E-4D617046E592}"/>
              </a:ext>
            </a:extLst>
          </p:cNvPr>
          <p:cNvPicPr>
            <a:picLocks noChangeAspect="1"/>
          </p:cNvPicPr>
          <p:nvPr/>
        </p:nvPicPr>
        <p:blipFill>
          <a:blip r:embed="rId2"/>
          <a:stretch>
            <a:fillRect/>
          </a:stretch>
        </p:blipFill>
        <p:spPr>
          <a:xfrm>
            <a:off x="588263" y="1748671"/>
            <a:ext cx="1764616" cy="1307122"/>
          </a:xfrm>
          <a:prstGeom prst="rect">
            <a:avLst/>
          </a:prstGeom>
        </p:spPr>
      </p:pic>
      <p:pic>
        <p:nvPicPr>
          <p:cNvPr id="7" name="Picture 6">
            <a:extLst>
              <a:ext uri="{FF2B5EF4-FFF2-40B4-BE49-F238E27FC236}">
                <a16:creationId xmlns:a16="http://schemas.microsoft.com/office/drawing/2014/main" id="{EE46E7DA-74CB-437D-ADA9-5611EE819DCD}"/>
              </a:ext>
            </a:extLst>
          </p:cNvPr>
          <p:cNvPicPr>
            <a:picLocks noChangeAspect="1"/>
          </p:cNvPicPr>
          <p:nvPr/>
        </p:nvPicPr>
        <p:blipFill>
          <a:blip r:embed="rId3"/>
          <a:stretch>
            <a:fillRect/>
          </a:stretch>
        </p:blipFill>
        <p:spPr>
          <a:xfrm>
            <a:off x="2585003" y="1748670"/>
            <a:ext cx="8459914" cy="820011"/>
          </a:xfrm>
          <a:prstGeom prst="rect">
            <a:avLst/>
          </a:prstGeom>
        </p:spPr>
      </p:pic>
      <p:sp>
        <p:nvSpPr>
          <p:cNvPr id="8" name="Text Placeholder 7">
            <a:extLst>
              <a:ext uri="{FF2B5EF4-FFF2-40B4-BE49-F238E27FC236}">
                <a16:creationId xmlns:a16="http://schemas.microsoft.com/office/drawing/2014/main" id="{0F9DD8FB-B681-47B3-9717-1451ACF3873F}"/>
              </a:ext>
            </a:extLst>
          </p:cNvPr>
          <p:cNvSpPr txBox="1">
            <a:spLocks/>
          </p:cNvSpPr>
          <p:nvPr/>
        </p:nvSpPr>
        <p:spPr>
          <a:xfrm>
            <a:off x="493346" y="1380191"/>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Add code or text cells</a:t>
            </a:r>
            <a:endParaRPr lang="en-US" sz="1600"/>
          </a:p>
        </p:txBody>
      </p:sp>
      <p:sp>
        <p:nvSpPr>
          <p:cNvPr id="10" name="Text Placeholder 7">
            <a:extLst>
              <a:ext uri="{FF2B5EF4-FFF2-40B4-BE49-F238E27FC236}">
                <a16:creationId xmlns:a16="http://schemas.microsoft.com/office/drawing/2014/main" id="{05672A1D-324E-4FDF-B2F4-F593314340B3}"/>
              </a:ext>
            </a:extLst>
          </p:cNvPr>
          <p:cNvSpPr txBox="1">
            <a:spLocks/>
          </p:cNvSpPr>
          <p:nvPr/>
        </p:nvSpPr>
        <p:spPr>
          <a:xfrm>
            <a:off x="493346" y="3240032"/>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Remove code or text cells</a:t>
            </a:r>
            <a:endParaRPr lang="en-US" sz="1600"/>
          </a:p>
        </p:txBody>
      </p:sp>
      <p:pic>
        <p:nvPicPr>
          <p:cNvPr id="4" name="Picture 3">
            <a:extLst>
              <a:ext uri="{FF2B5EF4-FFF2-40B4-BE49-F238E27FC236}">
                <a16:creationId xmlns:a16="http://schemas.microsoft.com/office/drawing/2014/main" id="{0241349E-E37F-4548-84B3-69E787AFC588}"/>
              </a:ext>
            </a:extLst>
          </p:cNvPr>
          <p:cNvPicPr>
            <a:picLocks noChangeAspect="1"/>
          </p:cNvPicPr>
          <p:nvPr/>
        </p:nvPicPr>
        <p:blipFill>
          <a:blip r:embed="rId4"/>
          <a:srcRect/>
          <a:stretch/>
        </p:blipFill>
        <p:spPr>
          <a:xfrm>
            <a:off x="567658" y="3603717"/>
            <a:ext cx="3837339" cy="2959700"/>
          </a:xfrm>
          <a:prstGeom prst="rect">
            <a:avLst/>
          </a:prstGeom>
        </p:spPr>
      </p:pic>
      <p:pic>
        <p:nvPicPr>
          <p:cNvPr id="11" name="Picture 10">
            <a:extLst>
              <a:ext uri="{FF2B5EF4-FFF2-40B4-BE49-F238E27FC236}">
                <a16:creationId xmlns:a16="http://schemas.microsoft.com/office/drawing/2014/main" id="{ECADC150-50DD-46B1-B198-94C9CBEA1A37}"/>
              </a:ext>
            </a:extLst>
          </p:cNvPr>
          <p:cNvPicPr>
            <a:picLocks noChangeAspect="1"/>
          </p:cNvPicPr>
          <p:nvPr/>
        </p:nvPicPr>
        <p:blipFill>
          <a:blip r:embed="rId5"/>
          <a:stretch>
            <a:fillRect/>
          </a:stretch>
        </p:blipFill>
        <p:spPr>
          <a:xfrm>
            <a:off x="7216531" y="3694747"/>
            <a:ext cx="2184762" cy="3015719"/>
          </a:xfrm>
          <a:prstGeom prst="rect">
            <a:avLst/>
          </a:prstGeom>
        </p:spPr>
      </p:pic>
      <p:sp>
        <p:nvSpPr>
          <p:cNvPr id="12" name="Text Placeholder 7">
            <a:extLst>
              <a:ext uri="{FF2B5EF4-FFF2-40B4-BE49-F238E27FC236}">
                <a16:creationId xmlns:a16="http://schemas.microsoft.com/office/drawing/2014/main" id="{24783D8C-EF2F-44A8-AEC2-9D3DCDE894D5}"/>
              </a:ext>
            </a:extLst>
          </p:cNvPr>
          <p:cNvSpPr txBox="1">
            <a:spLocks/>
          </p:cNvSpPr>
          <p:nvPr/>
        </p:nvSpPr>
        <p:spPr>
          <a:xfrm>
            <a:off x="7104479" y="3305810"/>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Adjust cell order</a:t>
            </a:r>
            <a:endParaRPr lang="en-US" sz="1600"/>
          </a:p>
        </p:txBody>
      </p:sp>
    </p:spTree>
    <p:extLst>
      <p:ext uri="{BB962C8B-B14F-4D97-AF65-F5344CB8AC3E}">
        <p14:creationId xmlns:p14="http://schemas.microsoft.com/office/powerpoint/2010/main" val="92880531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capabilities – Editing code</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86390" y="1434653"/>
            <a:ext cx="11018520" cy="4851634"/>
          </a:xfrm>
        </p:spPr>
        <p:txBody>
          <a:bodyPr/>
          <a:lstStyle/>
          <a:p>
            <a:pPr marL="0" lvl="1" defTabSz="914367">
              <a:lnSpc>
                <a:spcPct val="110000"/>
              </a:lnSpc>
              <a:spcBef>
                <a:spcPts val="0"/>
              </a:spcBef>
              <a:spcAft>
                <a:spcPts val="600"/>
              </a:spcAft>
              <a:buSzTx/>
            </a:pPr>
            <a:r>
              <a:rPr lang="en-US" sz="1800">
                <a:solidFill>
                  <a:srgbClr val="3B2E58"/>
                </a:solidFill>
                <a:latin typeface="Segoe UI Semibold"/>
                <a:cs typeface="Segoe UI Semilight" panose="020B0402040204020203" pitchFamily="34" charset="0"/>
              </a:rPr>
              <a:t>Statement completion</a:t>
            </a:r>
            <a:endParaRPr lang="en-US"/>
          </a:p>
          <a:p>
            <a:r>
              <a:rPr lang="en-US" sz="1600">
                <a:gradFill>
                  <a:gsLst>
                    <a:gs pos="1250">
                      <a:srgbClr val="1A1A1A"/>
                    </a:gs>
                    <a:gs pos="100000">
                      <a:srgbClr val="1A1A1A"/>
                    </a:gs>
                  </a:gsLst>
                  <a:lin ang="5400000" scaled="0"/>
                </a:gradFill>
                <a:latin typeface="+mn-lt"/>
                <a:cs typeface="+mn-cs"/>
              </a:rPr>
              <a:t>Use Ctrl + Space to display</a:t>
            </a:r>
          </a:p>
          <a:p>
            <a:endParaRPr lang="en-US"/>
          </a:p>
          <a:p>
            <a:endParaRPr lang="en-US"/>
          </a:p>
          <a:p>
            <a:endParaRPr lang="en-US"/>
          </a:p>
          <a:p>
            <a:r>
              <a:rPr lang="en-US" sz="1800">
                <a:solidFill>
                  <a:srgbClr val="3B2E58"/>
                </a:solidFill>
                <a:latin typeface="Segoe UI Semibold"/>
              </a:rPr>
              <a:t>Inline documentation</a:t>
            </a:r>
          </a:p>
          <a:p>
            <a:pPr lvl="0"/>
            <a:r>
              <a:rPr lang="en-US" sz="1600">
                <a:gradFill>
                  <a:gsLst>
                    <a:gs pos="1250">
                      <a:srgbClr val="1A1A1A"/>
                    </a:gs>
                    <a:gs pos="100000">
                      <a:srgbClr val="1A1A1A"/>
                    </a:gs>
                  </a:gsLst>
                  <a:lin ang="5400000" scaled="0"/>
                </a:gradFill>
                <a:latin typeface="Segoe UI"/>
              </a:rPr>
              <a:t>Select the information tooltip to display</a:t>
            </a:r>
          </a:p>
          <a:p>
            <a:endParaRPr lang="en-US"/>
          </a:p>
          <a:p>
            <a:endParaRPr lang="en-US"/>
          </a:p>
          <a:p>
            <a:endParaRPr lang="en-US"/>
          </a:p>
          <a:p>
            <a:endParaRPr lang="en-US"/>
          </a:p>
        </p:txBody>
      </p:sp>
      <p:pic>
        <p:nvPicPr>
          <p:cNvPr id="9" name="Picture 8">
            <a:extLst>
              <a:ext uri="{FF2B5EF4-FFF2-40B4-BE49-F238E27FC236}">
                <a16:creationId xmlns:a16="http://schemas.microsoft.com/office/drawing/2014/main" id="{0B1A32FB-422A-40A5-A405-00E758EA54D9}"/>
              </a:ext>
            </a:extLst>
          </p:cNvPr>
          <p:cNvPicPr>
            <a:picLocks noChangeAspect="1"/>
          </p:cNvPicPr>
          <p:nvPr/>
        </p:nvPicPr>
        <p:blipFill>
          <a:blip r:embed="rId2"/>
          <a:stretch>
            <a:fillRect/>
          </a:stretch>
        </p:blipFill>
        <p:spPr>
          <a:xfrm>
            <a:off x="4676661" y="3578404"/>
            <a:ext cx="6806375" cy="2287465"/>
          </a:xfrm>
          <a:prstGeom prst="rect">
            <a:avLst/>
          </a:prstGeom>
        </p:spPr>
      </p:pic>
      <p:pic>
        <p:nvPicPr>
          <p:cNvPr id="12" name="Picture 11">
            <a:extLst>
              <a:ext uri="{FF2B5EF4-FFF2-40B4-BE49-F238E27FC236}">
                <a16:creationId xmlns:a16="http://schemas.microsoft.com/office/drawing/2014/main" id="{8A7B6E6A-6C8B-4DFE-81FB-5867AC7E0E89}"/>
              </a:ext>
            </a:extLst>
          </p:cNvPr>
          <p:cNvPicPr>
            <a:picLocks noChangeAspect="1"/>
          </p:cNvPicPr>
          <p:nvPr/>
        </p:nvPicPr>
        <p:blipFill>
          <a:blip r:embed="rId3"/>
          <a:stretch>
            <a:fillRect/>
          </a:stretch>
        </p:blipFill>
        <p:spPr>
          <a:xfrm>
            <a:off x="4527257" y="1339455"/>
            <a:ext cx="6769029" cy="1167074"/>
          </a:xfrm>
          <a:prstGeom prst="rect">
            <a:avLst/>
          </a:prstGeom>
        </p:spPr>
      </p:pic>
      <p:cxnSp>
        <p:nvCxnSpPr>
          <p:cNvPr id="5" name="Straight Arrow Connector 4">
            <a:extLst>
              <a:ext uri="{FF2B5EF4-FFF2-40B4-BE49-F238E27FC236}">
                <a16:creationId xmlns:a16="http://schemas.microsoft.com/office/drawing/2014/main" id="{D372FA1E-249B-4279-9A4A-84BB66162F50}"/>
              </a:ext>
            </a:extLst>
          </p:cNvPr>
          <p:cNvCxnSpPr/>
          <p:nvPr/>
        </p:nvCxnSpPr>
        <p:spPr>
          <a:xfrm>
            <a:off x="9905805" y="2308469"/>
            <a:ext cx="0" cy="1494041"/>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85101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Editing code</a:t>
            </a:r>
          </a:p>
        </p:txBody>
      </p:sp>
      <p:graphicFrame>
        <p:nvGraphicFramePr>
          <p:cNvPr id="6" name="Table 5">
            <a:extLst>
              <a:ext uri="{FF2B5EF4-FFF2-40B4-BE49-F238E27FC236}">
                <a16:creationId xmlns:a16="http://schemas.microsoft.com/office/drawing/2014/main" id="{CFF1715E-A8D8-4F32-A138-ABE0045F4D21}"/>
              </a:ext>
            </a:extLst>
          </p:cNvPr>
          <p:cNvGraphicFramePr>
            <a:graphicFrameLocks noGrp="1"/>
          </p:cNvGraphicFramePr>
          <p:nvPr/>
        </p:nvGraphicFramePr>
        <p:xfrm>
          <a:off x="597538" y="2863068"/>
          <a:ext cx="4108614" cy="2023020"/>
        </p:xfrm>
        <a:graphic>
          <a:graphicData uri="http://schemas.openxmlformats.org/drawingml/2006/table">
            <a:tbl>
              <a:tblPr/>
              <a:tblGrid>
                <a:gridCol w="1169258">
                  <a:extLst>
                    <a:ext uri="{9D8B030D-6E8A-4147-A177-3AD203B41FA5}">
                      <a16:colId xmlns:a16="http://schemas.microsoft.com/office/drawing/2014/main" val="3338070221"/>
                    </a:ext>
                  </a:extLst>
                </a:gridCol>
                <a:gridCol w="2939356">
                  <a:extLst>
                    <a:ext uri="{9D8B030D-6E8A-4147-A177-3AD203B41FA5}">
                      <a16:colId xmlns:a16="http://schemas.microsoft.com/office/drawing/2014/main" val="4171720517"/>
                    </a:ext>
                  </a:extLst>
                </a:gridCol>
              </a:tblGrid>
              <a:tr h="229722">
                <a:tc>
                  <a:txBody>
                    <a:bodyPr/>
                    <a:lstStyle/>
                    <a:p>
                      <a:r>
                        <a:rPr lang="en-US" sz="1400" b="1">
                          <a:effectLst/>
                        </a:rPr>
                        <a:t>Magic</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b="1">
                          <a:effectLst/>
                        </a:rPr>
                        <a:t>Description</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15591919"/>
                  </a:ext>
                </a:extLst>
              </a:tr>
              <a:tr h="438887">
                <a:tc>
                  <a:txBody>
                    <a:bodyPr/>
                    <a:lstStyle/>
                    <a:p>
                      <a:r>
                        <a:rPr lang="en-US" sz="1400">
                          <a:effectLst/>
                        </a:rPr>
                        <a:t>%%pyspark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Python</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488105333"/>
                  </a:ext>
                </a:extLst>
              </a:tr>
              <a:tr h="438887">
                <a:tc>
                  <a:txBody>
                    <a:bodyPr/>
                    <a:lstStyle/>
                    <a:p>
                      <a:r>
                        <a:rPr lang="en-US" sz="1400">
                          <a:effectLst/>
                        </a:rPr>
                        <a:t>%%spark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Scala</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50406798"/>
                  </a:ext>
                </a:extLst>
              </a:tr>
              <a:tr h="438887">
                <a:tc>
                  <a:txBody>
                    <a:bodyPr/>
                    <a:lstStyle/>
                    <a:p>
                      <a:r>
                        <a:rPr lang="en-US" sz="1400">
                          <a:effectLst/>
                        </a:rPr>
                        <a:t>%%sql</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Spark SQL</a:t>
                      </a:r>
                      <a:r>
                        <a:rPr lang="en-US" sz="1400">
                          <a:effectLst/>
                        </a:rPr>
                        <a:t> query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336761500"/>
                  </a:ext>
                </a:extLst>
              </a:tr>
              <a:tr h="438887">
                <a:tc>
                  <a:txBody>
                    <a:bodyPr/>
                    <a:lstStyle/>
                    <a:p>
                      <a:r>
                        <a:rPr lang="en-US" sz="1400">
                          <a:effectLst/>
                        </a:rPr>
                        <a:t>%%csharp</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Spark.NET C#</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1649383"/>
                  </a:ext>
                </a:extLst>
              </a:tr>
            </a:tbl>
          </a:graphicData>
        </a:graphic>
      </p:graphicFrame>
      <p:sp>
        <p:nvSpPr>
          <p:cNvPr id="10" name="Text Placeholder 7">
            <a:extLst>
              <a:ext uri="{FF2B5EF4-FFF2-40B4-BE49-F238E27FC236}">
                <a16:creationId xmlns:a16="http://schemas.microsoft.com/office/drawing/2014/main" id="{361DBE51-1BF1-4D3C-8FAD-47A91AE1A908}"/>
              </a:ext>
            </a:extLst>
          </p:cNvPr>
          <p:cNvSpPr txBox="1">
            <a:spLocks/>
          </p:cNvSpPr>
          <p:nvPr/>
        </p:nvSpPr>
        <p:spPr>
          <a:xfrm>
            <a:off x="493346" y="1380191"/>
            <a:ext cx="421280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magics</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cell magics to change the language used when interpreting the cell.</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These must be the first line in the cell.</a:t>
            </a:r>
          </a:p>
        </p:txBody>
      </p:sp>
      <p:pic>
        <p:nvPicPr>
          <p:cNvPr id="11" name="Picture 10">
            <a:extLst>
              <a:ext uri="{FF2B5EF4-FFF2-40B4-BE49-F238E27FC236}">
                <a16:creationId xmlns:a16="http://schemas.microsoft.com/office/drawing/2014/main" id="{20869A0E-E5CE-4B87-8F69-0B1DEEF93B38}"/>
              </a:ext>
            </a:extLst>
          </p:cNvPr>
          <p:cNvPicPr>
            <a:picLocks noChangeAspect="1"/>
          </p:cNvPicPr>
          <p:nvPr/>
        </p:nvPicPr>
        <p:blipFill rotWithShape="1">
          <a:blip r:embed="rId2"/>
          <a:srcRect l="1" t="24254" r="40869"/>
          <a:stretch/>
        </p:blipFill>
        <p:spPr>
          <a:xfrm>
            <a:off x="5274277" y="2233767"/>
            <a:ext cx="6731076" cy="2614572"/>
          </a:xfrm>
          <a:prstGeom prst="rect">
            <a:avLst/>
          </a:prstGeom>
        </p:spPr>
      </p:pic>
      <p:sp>
        <p:nvSpPr>
          <p:cNvPr id="7" name="Rectangle 6">
            <a:extLst>
              <a:ext uri="{FF2B5EF4-FFF2-40B4-BE49-F238E27FC236}">
                <a16:creationId xmlns:a16="http://schemas.microsoft.com/office/drawing/2014/main" id="{58ECF878-E683-403F-8E05-324E2E1B1E51}"/>
              </a:ext>
            </a:extLst>
          </p:cNvPr>
          <p:cNvSpPr/>
          <p:nvPr/>
        </p:nvSpPr>
        <p:spPr bwMode="auto">
          <a:xfrm>
            <a:off x="6469511" y="2863068"/>
            <a:ext cx="1643445" cy="26712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720931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2"/>
            <a:ext cx="11018520" cy="553920"/>
          </a:xfrm>
        </p:spPr>
        <p:txBody>
          <a:bodyPr/>
          <a:lstStyle/>
          <a:p>
            <a:r>
              <a:rPr lang="en-US"/>
              <a:t>Notebook capabilities – Editing text cells</a:t>
            </a:r>
          </a:p>
        </p:txBody>
      </p:sp>
      <p:sp>
        <p:nvSpPr>
          <p:cNvPr id="6" name="Rectangle 5">
            <a:extLst>
              <a:ext uri="{FF2B5EF4-FFF2-40B4-BE49-F238E27FC236}">
                <a16:creationId xmlns:a16="http://schemas.microsoft.com/office/drawing/2014/main" id="{D53D6442-4165-418C-9851-CE002DF04FA9}"/>
              </a:ext>
            </a:extLst>
          </p:cNvPr>
          <p:cNvSpPr/>
          <p:nvPr/>
        </p:nvSpPr>
        <p:spPr>
          <a:xfrm>
            <a:off x="588263" y="1422417"/>
            <a:ext cx="3959210" cy="2375278"/>
          </a:xfrm>
          <a:prstGeom prst="rect">
            <a:avLst/>
          </a:prstGeom>
        </p:spPr>
        <p:txBody>
          <a:bodyPr wrap="square">
            <a:spAutoFit/>
          </a:bodyPr>
          <a:lstStyle/>
          <a:p>
            <a:pPr marL="0" lvl="1" defTabSz="932563">
              <a:lnSpc>
                <a:spcPct val="110000"/>
              </a:lnSpc>
              <a:spcAft>
                <a:spcPts val="600"/>
              </a:spcAft>
              <a:buSzPct val="90000"/>
            </a:pPr>
            <a:r>
              <a:rPr lang="en-US" sz="1961">
                <a:solidFill>
                  <a:schemeClr val="tx2"/>
                </a:solidFill>
                <a:latin typeface="+mj-lt"/>
                <a:cs typeface="Segoe UI Semilight" panose="020B0402040204020203" pitchFamily="34" charset="0"/>
              </a:rPr>
              <a:t>Support for GitHub flavored markdown</a:t>
            </a:r>
          </a:p>
          <a:p>
            <a:pPr marL="0" lvl="1" defTabSz="932563">
              <a:lnSpc>
                <a:spcPct val="110000"/>
              </a:lnSpc>
              <a:spcAft>
                <a:spcPts val="600"/>
              </a:spcAft>
              <a:buSzPct val="90000"/>
            </a:pPr>
            <a:endParaRPr lang="en-US" sz="1765">
              <a:gradFill>
                <a:gsLst>
                  <a:gs pos="1250">
                    <a:srgbClr val="1A1A1A"/>
                  </a:gs>
                  <a:gs pos="100000">
                    <a:srgbClr val="1A1A1A"/>
                  </a:gs>
                </a:gsLst>
                <a:lin ang="5400000" scaled="0"/>
              </a:gradFill>
            </a:endParaRPr>
          </a:p>
          <a:p>
            <a:pPr marL="0" lvl="1" defTabSz="932563">
              <a:lnSpc>
                <a:spcPct val="110000"/>
              </a:lnSpc>
              <a:spcAft>
                <a:spcPts val="600"/>
              </a:spcAft>
              <a:buSzPct val="90000"/>
            </a:pPr>
            <a:r>
              <a:rPr lang="en-US" sz="1765">
                <a:gradFill>
                  <a:gsLst>
                    <a:gs pos="1250">
                      <a:srgbClr val="1A1A1A"/>
                    </a:gs>
                    <a:gs pos="100000">
                      <a:srgbClr val="1A1A1A"/>
                    </a:gs>
                  </a:gsLst>
                  <a:lin ang="5400000" scaled="0"/>
                </a:gradFill>
              </a:rPr>
              <a:t>Notebooks support GitHub flavored markdown, enabling limited text formatting, links, lists, code blocks and images.</a:t>
            </a:r>
          </a:p>
        </p:txBody>
      </p:sp>
      <p:pic>
        <p:nvPicPr>
          <p:cNvPr id="7" name="Picture 6">
            <a:extLst>
              <a:ext uri="{FF2B5EF4-FFF2-40B4-BE49-F238E27FC236}">
                <a16:creationId xmlns:a16="http://schemas.microsoft.com/office/drawing/2014/main" id="{CC27A8BF-8A5F-41F5-86CF-C337E53E8750}"/>
              </a:ext>
            </a:extLst>
          </p:cNvPr>
          <p:cNvPicPr>
            <a:picLocks noChangeAspect="1"/>
          </p:cNvPicPr>
          <p:nvPr/>
        </p:nvPicPr>
        <p:blipFill>
          <a:blip r:embed="rId2"/>
          <a:stretch>
            <a:fillRect/>
          </a:stretch>
        </p:blipFill>
        <p:spPr>
          <a:xfrm>
            <a:off x="5498384" y="1422416"/>
            <a:ext cx="5380434" cy="5007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760729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mj-lt"/>
                <a:ea typeface="+mn-ea"/>
                <a:cs typeface="+mn-cs"/>
              </a:rPr>
              <a:t>A look into Day 3</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1109365855"/>
              </p:ext>
            </p:extLst>
          </p:nvPr>
        </p:nvGraphicFramePr>
        <p:xfrm>
          <a:off x="1355355" y="942913"/>
          <a:ext cx="4740647" cy="5188980"/>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Model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6:30-6:35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Welcome</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6:35-7:30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 for Data Science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7:30-8:30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4">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8:30-8:45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endParaRPr lang="en-US"/>
                    </a:p>
                  </a:txBody>
                  <a:tcPr/>
                </a:tc>
                <a:extLst>
                  <a:ext uri="{0D108BD9-81ED-4DB2-BD59-A6C34878D82A}">
                    <a16:rowId xmlns:a16="http://schemas.microsoft.com/office/drawing/2014/main" val="3386900102"/>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Model Implementation (Predict)</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9:15-9:45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 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9:45-10:45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Monitor</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10:45-11:30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11:30-12:00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Activity: 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12:00-12:15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96499845"/>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12:15-1:00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1:00-1:30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latin typeface="+mn-lt"/>
                        </a:rPr>
                        <a:t>Closing and Q&amp;A</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dirty="0">
                <a:solidFill>
                  <a:srgbClr val="B4A0FF"/>
                </a:solidFill>
              </a:rPr>
              <a:t>Today we will be learning and collaborating across three spaces: </a:t>
            </a:r>
          </a:p>
          <a:p>
            <a:pPr algn="l"/>
            <a:endParaRPr lang="en-US" sz="1600" dirty="0">
              <a:gradFill>
                <a:gsLst>
                  <a:gs pos="2917">
                    <a:schemeClr val="tx1"/>
                  </a:gs>
                  <a:gs pos="30000">
                    <a:schemeClr val="tx1"/>
                  </a:gs>
                </a:gsLst>
                <a:lin ang="5400000" scaled="0"/>
              </a:gradFill>
            </a:endParaRPr>
          </a:p>
          <a:p>
            <a:pPr marL="342900" indent="-342900" algn="l">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Main call (this meeting)</a:t>
            </a:r>
          </a:p>
          <a:p>
            <a:pPr marL="342900" indent="-342900" algn="l">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Table Group channel within the event Team</a:t>
            </a:r>
          </a:p>
          <a:p>
            <a:pPr marL="342900" indent="-342900" algn="l">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Presentation/</a:t>
                </a:r>
              </a:p>
              <a:p>
                <a:pPr algn="l"/>
                <a:r>
                  <a:rPr lang="en-US" sz="1000" dirty="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107251998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Running cells</a:t>
            </a:r>
          </a:p>
        </p:txBody>
      </p:sp>
      <p:pic>
        <p:nvPicPr>
          <p:cNvPr id="5" name="Picture 4">
            <a:extLst>
              <a:ext uri="{FF2B5EF4-FFF2-40B4-BE49-F238E27FC236}">
                <a16:creationId xmlns:a16="http://schemas.microsoft.com/office/drawing/2014/main" id="{40FB5BCC-F518-4707-A411-BEC64667AC06}"/>
              </a:ext>
            </a:extLst>
          </p:cNvPr>
          <p:cNvPicPr>
            <a:picLocks noChangeAspect="1"/>
          </p:cNvPicPr>
          <p:nvPr/>
        </p:nvPicPr>
        <p:blipFill>
          <a:blip r:embed="rId2"/>
          <a:stretch>
            <a:fillRect/>
          </a:stretch>
        </p:blipFill>
        <p:spPr>
          <a:xfrm>
            <a:off x="591375" y="1618892"/>
            <a:ext cx="1867318" cy="774937"/>
          </a:xfrm>
          <a:prstGeom prst="rect">
            <a:avLst/>
          </a:prstGeom>
        </p:spPr>
      </p:pic>
      <p:pic>
        <p:nvPicPr>
          <p:cNvPr id="7" name="Picture 6">
            <a:extLst>
              <a:ext uri="{FF2B5EF4-FFF2-40B4-BE49-F238E27FC236}">
                <a16:creationId xmlns:a16="http://schemas.microsoft.com/office/drawing/2014/main" id="{B661B0FC-E126-46D0-86F1-A354CDE5EB0E}"/>
              </a:ext>
            </a:extLst>
          </p:cNvPr>
          <p:cNvPicPr>
            <a:picLocks noChangeAspect="1"/>
          </p:cNvPicPr>
          <p:nvPr/>
        </p:nvPicPr>
        <p:blipFill>
          <a:blip r:embed="rId3"/>
          <a:stretch>
            <a:fillRect/>
          </a:stretch>
        </p:blipFill>
        <p:spPr>
          <a:xfrm>
            <a:off x="566475" y="3193087"/>
            <a:ext cx="2856997" cy="1027025"/>
          </a:xfrm>
          <a:prstGeom prst="rect">
            <a:avLst/>
          </a:prstGeom>
        </p:spPr>
      </p:pic>
      <p:pic>
        <p:nvPicPr>
          <p:cNvPr id="8" name="Picture 7">
            <a:extLst>
              <a:ext uri="{FF2B5EF4-FFF2-40B4-BE49-F238E27FC236}">
                <a16:creationId xmlns:a16="http://schemas.microsoft.com/office/drawing/2014/main" id="{6B06C73F-7F34-474A-A65E-226DA78F0ACF}"/>
              </a:ext>
            </a:extLst>
          </p:cNvPr>
          <p:cNvPicPr>
            <a:picLocks noChangeAspect="1"/>
          </p:cNvPicPr>
          <p:nvPr/>
        </p:nvPicPr>
        <p:blipFill>
          <a:blip r:embed="rId4"/>
          <a:stretch>
            <a:fillRect/>
          </a:stretch>
        </p:blipFill>
        <p:spPr>
          <a:xfrm>
            <a:off x="3670007" y="3354298"/>
            <a:ext cx="2147416" cy="1381816"/>
          </a:xfrm>
          <a:prstGeom prst="rect">
            <a:avLst/>
          </a:prstGeom>
        </p:spPr>
      </p:pic>
      <p:sp>
        <p:nvSpPr>
          <p:cNvPr id="9" name="Text Placeholder 7">
            <a:extLst>
              <a:ext uri="{FF2B5EF4-FFF2-40B4-BE49-F238E27FC236}">
                <a16:creationId xmlns:a16="http://schemas.microsoft.com/office/drawing/2014/main" id="{CE89D101-96CA-4BD1-806E-BD615E15D1F4}"/>
              </a:ext>
            </a:extLst>
          </p:cNvPr>
          <p:cNvSpPr txBox="1">
            <a:spLocks/>
          </p:cNvSpPr>
          <p:nvPr/>
        </p:nvSpPr>
        <p:spPr>
          <a:xfrm>
            <a:off x="571144" y="1250413"/>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all cells from toolbar</a:t>
            </a:r>
            <a:endParaRPr lang="en-US" sz="1600"/>
          </a:p>
        </p:txBody>
      </p:sp>
      <p:sp>
        <p:nvSpPr>
          <p:cNvPr id="10" name="Text Placeholder 7">
            <a:extLst>
              <a:ext uri="{FF2B5EF4-FFF2-40B4-BE49-F238E27FC236}">
                <a16:creationId xmlns:a16="http://schemas.microsoft.com/office/drawing/2014/main" id="{D147DEEA-6369-4CFD-98A3-90C9AE289E49}"/>
              </a:ext>
            </a:extLst>
          </p:cNvPr>
          <p:cNvSpPr txBox="1">
            <a:spLocks/>
          </p:cNvSpPr>
          <p:nvPr/>
        </p:nvSpPr>
        <p:spPr>
          <a:xfrm>
            <a:off x="543123" y="2815993"/>
            <a:ext cx="5254069"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current cell from toolbar from cell itself</a:t>
            </a:r>
            <a:endParaRPr lang="en-US" sz="1600"/>
          </a:p>
        </p:txBody>
      </p:sp>
    </p:spTree>
    <p:extLst>
      <p:ext uri="{BB962C8B-B14F-4D97-AF65-F5344CB8AC3E}">
        <p14:creationId xmlns:p14="http://schemas.microsoft.com/office/powerpoint/2010/main" val="414882350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output</a:t>
            </a:r>
          </a:p>
        </p:txBody>
      </p:sp>
      <p:pic>
        <p:nvPicPr>
          <p:cNvPr id="4" name="Picture 3">
            <a:extLst>
              <a:ext uri="{FF2B5EF4-FFF2-40B4-BE49-F238E27FC236}">
                <a16:creationId xmlns:a16="http://schemas.microsoft.com/office/drawing/2014/main" id="{8393D4D3-8E71-4D09-8B2E-299F57F4617E}"/>
              </a:ext>
            </a:extLst>
          </p:cNvPr>
          <p:cNvPicPr>
            <a:picLocks noChangeAspect="1"/>
          </p:cNvPicPr>
          <p:nvPr/>
        </p:nvPicPr>
        <p:blipFill>
          <a:blip r:embed="rId3"/>
          <a:stretch>
            <a:fillRect/>
          </a:stretch>
        </p:blipFill>
        <p:spPr>
          <a:xfrm>
            <a:off x="829228" y="1734259"/>
            <a:ext cx="6797038" cy="1633904"/>
          </a:xfrm>
          <a:prstGeom prst="rect">
            <a:avLst/>
          </a:prstGeom>
        </p:spPr>
      </p:pic>
      <p:pic>
        <p:nvPicPr>
          <p:cNvPr id="6" name="Picture 5">
            <a:extLst>
              <a:ext uri="{FF2B5EF4-FFF2-40B4-BE49-F238E27FC236}">
                <a16:creationId xmlns:a16="http://schemas.microsoft.com/office/drawing/2014/main" id="{3D832BB4-9D97-4A5D-84D9-986171332998}"/>
              </a:ext>
            </a:extLst>
          </p:cNvPr>
          <p:cNvPicPr>
            <a:picLocks noChangeAspect="1"/>
          </p:cNvPicPr>
          <p:nvPr/>
        </p:nvPicPr>
        <p:blipFill>
          <a:blip r:embed="rId4"/>
          <a:stretch>
            <a:fillRect/>
          </a:stretch>
        </p:blipFill>
        <p:spPr>
          <a:xfrm>
            <a:off x="8159692" y="1922669"/>
            <a:ext cx="1792625" cy="634888"/>
          </a:xfrm>
          <a:prstGeom prst="rect">
            <a:avLst/>
          </a:prstGeom>
          <a:ln>
            <a:noFill/>
          </a:ln>
          <a:effectLst>
            <a:outerShdw blurRad="292100" dist="139700" dir="2700000" algn="tl" rotWithShape="0">
              <a:srgbClr val="333333">
                <a:alpha val="65000"/>
              </a:srgbClr>
            </a:outerShdw>
          </a:effectLst>
        </p:spPr>
      </p:pic>
      <p:sp>
        <p:nvSpPr>
          <p:cNvPr id="7" name="Text Placeholder 7">
            <a:extLst>
              <a:ext uri="{FF2B5EF4-FFF2-40B4-BE49-F238E27FC236}">
                <a16:creationId xmlns:a16="http://schemas.microsoft.com/office/drawing/2014/main" id="{FB39587A-8FB8-429B-93CB-7EA14B4F4D8B}"/>
              </a:ext>
            </a:extLst>
          </p:cNvPr>
          <p:cNvSpPr txBox="1">
            <a:spLocks/>
          </p:cNvSpPr>
          <p:nvPr/>
        </p:nvSpPr>
        <p:spPr>
          <a:xfrm>
            <a:off x="8038254" y="1550019"/>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Clear all cells output  from toolbar</a:t>
            </a:r>
            <a:endParaRPr lang="en-US" sz="1600"/>
          </a:p>
        </p:txBody>
      </p:sp>
      <p:sp>
        <p:nvSpPr>
          <p:cNvPr id="8" name="Text Placeholder 7">
            <a:extLst>
              <a:ext uri="{FF2B5EF4-FFF2-40B4-BE49-F238E27FC236}">
                <a16:creationId xmlns:a16="http://schemas.microsoft.com/office/drawing/2014/main" id="{EA61CB55-000C-4FD2-99E9-ED1A00A51ADD}"/>
              </a:ext>
            </a:extLst>
          </p:cNvPr>
          <p:cNvSpPr txBox="1">
            <a:spLocks/>
          </p:cNvSpPr>
          <p:nvPr/>
        </p:nvSpPr>
        <p:spPr>
          <a:xfrm>
            <a:off x="802024" y="1476024"/>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output</a:t>
            </a:r>
            <a:endParaRPr lang="en-US" sz="1600"/>
          </a:p>
        </p:txBody>
      </p:sp>
      <p:sp>
        <p:nvSpPr>
          <p:cNvPr id="5" name="Rectangle 4">
            <a:extLst>
              <a:ext uri="{FF2B5EF4-FFF2-40B4-BE49-F238E27FC236}">
                <a16:creationId xmlns:a16="http://schemas.microsoft.com/office/drawing/2014/main" id="{B10BB71F-A50C-4869-A77C-1472728C843E}"/>
              </a:ext>
            </a:extLst>
          </p:cNvPr>
          <p:cNvSpPr/>
          <p:nvPr/>
        </p:nvSpPr>
        <p:spPr bwMode="auto">
          <a:xfrm>
            <a:off x="903930" y="2383171"/>
            <a:ext cx="4594454" cy="89642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400940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5" name="Picture 4">
            <a:extLst>
              <a:ext uri="{FF2B5EF4-FFF2-40B4-BE49-F238E27FC236}">
                <a16:creationId xmlns:a16="http://schemas.microsoft.com/office/drawing/2014/main" id="{FF070DE2-23F6-4968-BCFC-834FEFF27C65}"/>
              </a:ext>
            </a:extLst>
          </p:cNvPr>
          <p:cNvPicPr>
            <a:picLocks noChangeAspect="1"/>
          </p:cNvPicPr>
          <p:nvPr/>
        </p:nvPicPr>
        <p:blipFill>
          <a:blip r:embed="rId3"/>
          <a:stretch>
            <a:fillRect/>
          </a:stretch>
        </p:blipFill>
        <p:spPr>
          <a:xfrm>
            <a:off x="609921" y="2084363"/>
            <a:ext cx="5081484" cy="4117269"/>
          </a:xfrm>
          <a:prstGeom prst="rect">
            <a:avLst/>
          </a:prstGeom>
        </p:spPr>
      </p:pic>
      <p:pic>
        <p:nvPicPr>
          <p:cNvPr id="6" name="Picture 5">
            <a:extLst>
              <a:ext uri="{FF2B5EF4-FFF2-40B4-BE49-F238E27FC236}">
                <a16:creationId xmlns:a16="http://schemas.microsoft.com/office/drawing/2014/main" id="{270D4C18-69FF-4FB5-A7BB-4243372B1296}"/>
              </a:ext>
            </a:extLst>
          </p:cNvPr>
          <p:cNvPicPr>
            <a:picLocks noChangeAspect="1"/>
          </p:cNvPicPr>
          <p:nvPr/>
        </p:nvPicPr>
        <p:blipFill>
          <a:blip r:embed="rId4"/>
          <a:stretch>
            <a:fillRect/>
          </a:stretch>
        </p:blipFill>
        <p:spPr>
          <a:xfrm>
            <a:off x="6245404" y="2084363"/>
            <a:ext cx="5181677" cy="4219981"/>
          </a:xfrm>
          <a:prstGeom prst="rect">
            <a:avLst/>
          </a:prstGeom>
        </p:spPr>
      </p:pic>
      <p:sp>
        <p:nvSpPr>
          <p:cNvPr id="7" name="Text Placeholder 7">
            <a:extLst>
              <a:ext uri="{FF2B5EF4-FFF2-40B4-BE49-F238E27FC236}">
                <a16:creationId xmlns:a16="http://schemas.microsoft.com/office/drawing/2014/main" id="{5AAF0EB9-D743-4283-9F71-C6E09FDADECD}"/>
              </a:ext>
            </a:extLst>
          </p:cNvPr>
          <p:cNvSpPr txBox="1">
            <a:spLocks/>
          </p:cNvSpPr>
          <p:nvPr/>
        </p:nvSpPr>
        <p:spPr>
          <a:xfrm>
            <a:off x="552718" y="1486746"/>
            <a:ext cx="6290303"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View </a:t>
            </a:r>
            <a:r>
              <a:rPr lang="en-US" sz="1800" err="1">
                <a:solidFill>
                  <a:schemeClr val="tx2"/>
                </a:solidFill>
                <a:latin typeface="+mj-lt"/>
                <a:cs typeface="Segoe UI Semilight" panose="020B0402040204020203" pitchFamily="34" charset="0"/>
              </a:rPr>
              <a:t>DataFrame</a:t>
            </a:r>
            <a:r>
              <a:rPr lang="en-US" sz="1800">
                <a:solidFill>
                  <a:schemeClr val="tx2"/>
                </a:solidFill>
                <a:latin typeface="+mj-lt"/>
                <a:cs typeface="Segoe UI Semilight" panose="020B0402040204020203" pitchFamily="34" charset="0"/>
              </a:rPr>
              <a:t> content as table or chart</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the </a:t>
            </a:r>
            <a:r>
              <a:rPr lang="en-US" sz="1600">
                <a:gradFill>
                  <a:gsLst>
                    <a:gs pos="1250">
                      <a:srgbClr val="1A1A1A"/>
                    </a:gs>
                    <a:gs pos="100000">
                      <a:srgbClr val="1A1A1A"/>
                    </a:gs>
                  </a:gsLst>
                  <a:lin ang="5400000" scaled="0"/>
                </a:gradFill>
                <a:latin typeface="Consolas" panose="020B0609020204030204" pitchFamily="49" charset="0"/>
              </a:rPr>
              <a:t>display</a:t>
            </a:r>
            <a:r>
              <a:rPr lang="en-US" sz="1600">
                <a:gradFill>
                  <a:gsLst>
                    <a:gs pos="1250">
                      <a:srgbClr val="1A1A1A"/>
                    </a:gs>
                    <a:gs pos="100000">
                      <a:srgbClr val="1A1A1A"/>
                    </a:gs>
                  </a:gsLst>
                  <a:lin ang="5400000" scaled="0"/>
                </a:gradFill>
              </a:rPr>
              <a:t> function and pass in your </a:t>
            </a:r>
            <a:r>
              <a:rPr lang="en-US" sz="1600" err="1">
                <a:gradFill>
                  <a:gsLst>
                    <a:gs pos="1250">
                      <a:srgbClr val="1A1A1A"/>
                    </a:gs>
                    <a:gs pos="100000">
                      <a:srgbClr val="1A1A1A"/>
                    </a:gs>
                  </a:gsLst>
                  <a:lin ang="5400000" scaled="0"/>
                </a:gradFill>
              </a:rPr>
              <a:t>dataframe</a:t>
            </a:r>
            <a:r>
              <a:rPr lang="en-US" sz="1600">
                <a:gradFill>
                  <a:gsLst>
                    <a:gs pos="1250">
                      <a:srgbClr val="1A1A1A"/>
                    </a:gs>
                    <a:gs pos="100000">
                      <a:srgbClr val="1A1A1A"/>
                    </a:gs>
                  </a:gsLst>
                  <a:lin ang="5400000" scaled="0"/>
                </a:gradFill>
              </a:rPr>
              <a:t>.</a:t>
            </a:r>
          </a:p>
        </p:txBody>
      </p:sp>
    </p:spTree>
    <p:extLst>
      <p:ext uri="{BB962C8B-B14F-4D97-AF65-F5344CB8AC3E}">
        <p14:creationId xmlns:p14="http://schemas.microsoft.com/office/powerpoint/2010/main" val="247240032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6" name="Picture 5">
            <a:extLst>
              <a:ext uri="{FF2B5EF4-FFF2-40B4-BE49-F238E27FC236}">
                <a16:creationId xmlns:a16="http://schemas.microsoft.com/office/drawing/2014/main" id="{86EFD8B8-D0BC-43E1-93E5-0DC8AF1E8A23}"/>
              </a:ext>
            </a:extLst>
          </p:cNvPr>
          <p:cNvPicPr>
            <a:picLocks noChangeAspect="1"/>
          </p:cNvPicPr>
          <p:nvPr/>
        </p:nvPicPr>
        <p:blipFill>
          <a:blip r:embed="rId3"/>
          <a:stretch>
            <a:fillRect/>
          </a:stretch>
        </p:blipFill>
        <p:spPr>
          <a:xfrm>
            <a:off x="1165664" y="2159065"/>
            <a:ext cx="3361172" cy="728254"/>
          </a:xfrm>
          <a:prstGeom prst="rect">
            <a:avLst/>
          </a:prstGeom>
        </p:spPr>
      </p:pic>
      <p:pic>
        <p:nvPicPr>
          <p:cNvPr id="5" name="Picture 4">
            <a:extLst>
              <a:ext uri="{FF2B5EF4-FFF2-40B4-BE49-F238E27FC236}">
                <a16:creationId xmlns:a16="http://schemas.microsoft.com/office/drawing/2014/main" id="{7919FCD9-7E90-4CC7-AA13-D5F35F7FE2A7}"/>
              </a:ext>
            </a:extLst>
          </p:cNvPr>
          <p:cNvPicPr>
            <a:picLocks noChangeAspect="1"/>
          </p:cNvPicPr>
          <p:nvPr/>
        </p:nvPicPr>
        <p:blipFill>
          <a:blip r:embed="rId4"/>
          <a:stretch>
            <a:fillRect/>
          </a:stretch>
        </p:blipFill>
        <p:spPr>
          <a:xfrm>
            <a:off x="1165663" y="4176021"/>
            <a:ext cx="1848645" cy="1914001"/>
          </a:xfrm>
          <a:prstGeom prst="rect">
            <a:avLst/>
          </a:prstGeom>
        </p:spPr>
      </p:pic>
      <p:pic>
        <p:nvPicPr>
          <p:cNvPr id="7" name="Picture 6">
            <a:extLst>
              <a:ext uri="{FF2B5EF4-FFF2-40B4-BE49-F238E27FC236}">
                <a16:creationId xmlns:a16="http://schemas.microsoft.com/office/drawing/2014/main" id="{9B880DA8-8B15-4128-A577-75EE884EA6C3}"/>
              </a:ext>
            </a:extLst>
          </p:cNvPr>
          <p:cNvPicPr>
            <a:picLocks noChangeAspect="1"/>
          </p:cNvPicPr>
          <p:nvPr/>
        </p:nvPicPr>
        <p:blipFill>
          <a:blip r:embed="rId5"/>
          <a:stretch>
            <a:fillRect/>
          </a:stretch>
        </p:blipFill>
        <p:spPr>
          <a:xfrm>
            <a:off x="3794291" y="4725673"/>
            <a:ext cx="3931301" cy="782703"/>
          </a:xfrm>
          <a:prstGeom prst="rect">
            <a:avLst/>
          </a:prstGeom>
        </p:spPr>
      </p:pic>
      <p:sp>
        <p:nvSpPr>
          <p:cNvPr id="8" name="Arrow: Right 7">
            <a:extLst>
              <a:ext uri="{FF2B5EF4-FFF2-40B4-BE49-F238E27FC236}">
                <a16:creationId xmlns:a16="http://schemas.microsoft.com/office/drawing/2014/main" id="{7664612B-504D-4D5D-839B-92A861E475E8}"/>
              </a:ext>
            </a:extLst>
          </p:cNvPr>
          <p:cNvSpPr/>
          <p:nvPr/>
        </p:nvSpPr>
        <p:spPr bwMode="auto">
          <a:xfrm>
            <a:off x="3164276" y="4923041"/>
            <a:ext cx="597617" cy="2241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7">
            <a:extLst>
              <a:ext uri="{FF2B5EF4-FFF2-40B4-BE49-F238E27FC236}">
                <a16:creationId xmlns:a16="http://schemas.microsoft.com/office/drawing/2014/main" id="{8E871810-156F-4E3A-82E9-7D06C82BCC83}"/>
              </a:ext>
            </a:extLst>
          </p:cNvPr>
          <p:cNvSpPr txBox="1">
            <a:spLocks/>
          </p:cNvSpPr>
          <p:nvPr/>
        </p:nvSpPr>
        <p:spPr>
          <a:xfrm>
            <a:off x="1100245" y="1709048"/>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Saving (publishing)</a:t>
            </a:r>
            <a:endParaRPr lang="en-US" sz="1600"/>
          </a:p>
        </p:txBody>
      </p:sp>
      <p:sp>
        <p:nvSpPr>
          <p:cNvPr id="11" name="Text Placeholder 7">
            <a:extLst>
              <a:ext uri="{FF2B5EF4-FFF2-40B4-BE49-F238E27FC236}">
                <a16:creationId xmlns:a16="http://schemas.microsoft.com/office/drawing/2014/main" id="{31C98934-679F-408F-A483-C211C277EB84}"/>
              </a:ext>
            </a:extLst>
          </p:cNvPr>
          <p:cNvSpPr txBox="1">
            <a:spLocks/>
          </p:cNvSpPr>
          <p:nvPr/>
        </p:nvSpPr>
        <p:spPr>
          <a:xfrm>
            <a:off x="1100245" y="3807542"/>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Exporting (download the .</a:t>
            </a:r>
            <a:r>
              <a:rPr lang="en-US" sz="1800" err="1">
                <a:solidFill>
                  <a:schemeClr val="tx2"/>
                </a:solidFill>
                <a:latin typeface="+mj-lt"/>
                <a:cs typeface="Segoe UI Semilight" panose="020B0402040204020203" pitchFamily="34" charset="0"/>
              </a:rPr>
              <a:t>ipynb</a:t>
            </a:r>
            <a:r>
              <a:rPr lang="en-US" sz="1800">
                <a:solidFill>
                  <a:schemeClr val="tx2"/>
                </a:solidFill>
                <a:latin typeface="+mj-lt"/>
                <a:cs typeface="Segoe UI Semilight" panose="020B0402040204020203" pitchFamily="34" charset="0"/>
              </a:rPr>
              <a:t>)</a:t>
            </a:r>
            <a:endParaRPr lang="en-US" sz="1600"/>
          </a:p>
        </p:txBody>
      </p:sp>
    </p:spTree>
    <p:extLst>
      <p:ext uri="{BB962C8B-B14F-4D97-AF65-F5344CB8AC3E}">
        <p14:creationId xmlns:p14="http://schemas.microsoft.com/office/powerpoint/2010/main" val="273557927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a:t>
            </a:r>
          </a:p>
        </p:txBody>
      </p:sp>
      <p:pic>
        <p:nvPicPr>
          <p:cNvPr id="4" name="Picture 3">
            <a:extLst>
              <a:ext uri="{FF2B5EF4-FFF2-40B4-BE49-F238E27FC236}">
                <a16:creationId xmlns:a16="http://schemas.microsoft.com/office/drawing/2014/main" id="{88FFE442-12FE-45F8-A127-EAC578D4738E}"/>
              </a:ext>
            </a:extLst>
          </p:cNvPr>
          <p:cNvPicPr>
            <a:picLocks noChangeAspect="1"/>
          </p:cNvPicPr>
          <p:nvPr/>
        </p:nvPicPr>
        <p:blipFill>
          <a:blip r:embed="rId2"/>
          <a:stretch>
            <a:fillRect/>
          </a:stretch>
        </p:blipFill>
        <p:spPr>
          <a:xfrm>
            <a:off x="4362478" y="2094017"/>
            <a:ext cx="1829972" cy="989679"/>
          </a:xfrm>
          <a:prstGeom prst="rect">
            <a:avLst/>
          </a:prstGeom>
        </p:spPr>
      </p:pic>
      <p:pic>
        <p:nvPicPr>
          <p:cNvPr id="6" name="Picture 5">
            <a:extLst>
              <a:ext uri="{FF2B5EF4-FFF2-40B4-BE49-F238E27FC236}">
                <a16:creationId xmlns:a16="http://schemas.microsoft.com/office/drawing/2014/main" id="{F6F0FDCA-8161-447A-A604-47CF37CE30FE}"/>
              </a:ext>
            </a:extLst>
          </p:cNvPr>
          <p:cNvPicPr>
            <a:picLocks noChangeAspect="1"/>
          </p:cNvPicPr>
          <p:nvPr/>
        </p:nvPicPr>
        <p:blipFill>
          <a:blip r:embed="rId3"/>
          <a:stretch>
            <a:fillRect/>
          </a:stretch>
        </p:blipFill>
        <p:spPr>
          <a:xfrm>
            <a:off x="6624668" y="2094017"/>
            <a:ext cx="4733651" cy="2530216"/>
          </a:xfrm>
          <a:prstGeom prst="rect">
            <a:avLst/>
          </a:prstGeom>
        </p:spPr>
      </p:pic>
      <p:pic>
        <p:nvPicPr>
          <p:cNvPr id="7" name="Picture 6">
            <a:extLst>
              <a:ext uri="{FF2B5EF4-FFF2-40B4-BE49-F238E27FC236}">
                <a16:creationId xmlns:a16="http://schemas.microsoft.com/office/drawing/2014/main" id="{F78F657D-FD6F-4EC8-B2CC-DC719F28E51A}"/>
              </a:ext>
            </a:extLst>
          </p:cNvPr>
          <p:cNvPicPr>
            <a:picLocks noChangeAspect="1"/>
          </p:cNvPicPr>
          <p:nvPr/>
        </p:nvPicPr>
        <p:blipFill rotWithShape="1">
          <a:blip r:embed="rId4"/>
          <a:srcRect r="59574"/>
          <a:stretch/>
        </p:blipFill>
        <p:spPr>
          <a:xfrm>
            <a:off x="673995" y="1976744"/>
            <a:ext cx="1913607" cy="2530216"/>
          </a:xfrm>
          <a:prstGeom prst="rect">
            <a:avLst/>
          </a:prstGeom>
        </p:spPr>
      </p:pic>
      <p:sp>
        <p:nvSpPr>
          <p:cNvPr id="8" name="Text Placeholder 7">
            <a:extLst>
              <a:ext uri="{FF2B5EF4-FFF2-40B4-BE49-F238E27FC236}">
                <a16:creationId xmlns:a16="http://schemas.microsoft.com/office/drawing/2014/main" id="{1113D775-00E6-4370-BC4E-07EB9D217EE9}"/>
              </a:ext>
            </a:extLst>
          </p:cNvPr>
          <p:cNvSpPr txBox="1">
            <a:spLocks/>
          </p:cNvSpPr>
          <p:nvPr/>
        </p:nvSpPr>
        <p:spPr>
          <a:xfrm>
            <a:off x="4329120" y="1632032"/>
            <a:ext cx="5443967"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Execute a notebook as a step in a new pipeline</a:t>
            </a:r>
            <a:endParaRPr lang="en-US" sz="1600"/>
          </a:p>
        </p:txBody>
      </p:sp>
      <p:sp>
        <p:nvSpPr>
          <p:cNvPr id="13" name="Text Placeholder 7">
            <a:extLst>
              <a:ext uri="{FF2B5EF4-FFF2-40B4-BE49-F238E27FC236}">
                <a16:creationId xmlns:a16="http://schemas.microsoft.com/office/drawing/2014/main" id="{A0F048E5-F2DF-490F-8F37-DACF0964ED1A}"/>
              </a:ext>
            </a:extLst>
          </p:cNvPr>
          <p:cNvSpPr txBox="1">
            <a:spLocks/>
          </p:cNvSpPr>
          <p:nvPr/>
        </p:nvSpPr>
        <p:spPr>
          <a:xfrm>
            <a:off x="570647" y="1636499"/>
            <a:ext cx="365780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Notebooks are pipeline activities</a:t>
            </a:r>
            <a:endParaRPr lang="en-US" sz="1600"/>
          </a:p>
        </p:txBody>
      </p:sp>
    </p:spTree>
    <p:extLst>
      <p:ext uri="{BB962C8B-B14F-4D97-AF65-F5344CB8AC3E}">
        <p14:creationId xmlns:p14="http://schemas.microsoft.com/office/powerpoint/2010/main" val="343019943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 (2)</a:t>
            </a:r>
          </a:p>
        </p:txBody>
      </p:sp>
      <p:pic>
        <p:nvPicPr>
          <p:cNvPr id="9" name="Picture 8">
            <a:extLst>
              <a:ext uri="{FF2B5EF4-FFF2-40B4-BE49-F238E27FC236}">
                <a16:creationId xmlns:a16="http://schemas.microsoft.com/office/drawing/2014/main" id="{2F95EA6B-0A2B-4FB6-BCD5-45B8AB024CB5}"/>
              </a:ext>
            </a:extLst>
          </p:cNvPr>
          <p:cNvPicPr>
            <a:picLocks noChangeAspect="1"/>
          </p:cNvPicPr>
          <p:nvPr/>
        </p:nvPicPr>
        <p:blipFill>
          <a:blip r:embed="rId2"/>
          <a:stretch>
            <a:fillRect/>
          </a:stretch>
        </p:blipFill>
        <p:spPr>
          <a:xfrm>
            <a:off x="719683" y="2058844"/>
            <a:ext cx="1951347" cy="1129728"/>
          </a:xfrm>
          <a:prstGeom prst="rect">
            <a:avLst/>
          </a:prstGeom>
        </p:spPr>
      </p:pic>
      <p:pic>
        <p:nvPicPr>
          <p:cNvPr id="10" name="Picture 9">
            <a:extLst>
              <a:ext uri="{FF2B5EF4-FFF2-40B4-BE49-F238E27FC236}">
                <a16:creationId xmlns:a16="http://schemas.microsoft.com/office/drawing/2014/main" id="{6A5B9252-14D1-486B-B617-CFBE79EF0869}"/>
              </a:ext>
            </a:extLst>
          </p:cNvPr>
          <p:cNvPicPr>
            <a:picLocks noChangeAspect="1"/>
          </p:cNvPicPr>
          <p:nvPr/>
        </p:nvPicPr>
        <p:blipFill>
          <a:blip r:embed="rId3"/>
          <a:stretch>
            <a:fillRect/>
          </a:stretch>
        </p:blipFill>
        <p:spPr>
          <a:xfrm>
            <a:off x="3110675" y="2043476"/>
            <a:ext cx="2336125" cy="4135970"/>
          </a:xfrm>
          <a:prstGeom prst="rect">
            <a:avLst/>
          </a:prstGeom>
        </p:spPr>
      </p:pic>
      <p:pic>
        <p:nvPicPr>
          <p:cNvPr id="11" name="Picture 10">
            <a:extLst>
              <a:ext uri="{FF2B5EF4-FFF2-40B4-BE49-F238E27FC236}">
                <a16:creationId xmlns:a16="http://schemas.microsoft.com/office/drawing/2014/main" id="{05B5E2F2-42C5-41CE-BCB4-5BEEB57DBBD0}"/>
              </a:ext>
            </a:extLst>
          </p:cNvPr>
          <p:cNvPicPr>
            <a:picLocks noChangeAspect="1"/>
          </p:cNvPicPr>
          <p:nvPr/>
        </p:nvPicPr>
        <p:blipFill>
          <a:blip r:embed="rId4"/>
          <a:stretch>
            <a:fillRect/>
          </a:stretch>
        </p:blipFill>
        <p:spPr>
          <a:xfrm>
            <a:off x="5886446" y="2009661"/>
            <a:ext cx="4733651" cy="2530216"/>
          </a:xfrm>
          <a:prstGeom prst="rect">
            <a:avLst/>
          </a:prstGeom>
        </p:spPr>
      </p:pic>
      <p:sp>
        <p:nvSpPr>
          <p:cNvPr id="12" name="Text Placeholder 7">
            <a:extLst>
              <a:ext uri="{FF2B5EF4-FFF2-40B4-BE49-F238E27FC236}">
                <a16:creationId xmlns:a16="http://schemas.microsoft.com/office/drawing/2014/main" id="{305225E5-8C38-4E27-9778-5D3A7765F770}"/>
              </a:ext>
            </a:extLst>
          </p:cNvPr>
          <p:cNvSpPr txBox="1">
            <a:spLocks/>
          </p:cNvSpPr>
          <p:nvPr/>
        </p:nvSpPr>
        <p:spPr>
          <a:xfrm>
            <a:off x="582598" y="1354213"/>
            <a:ext cx="657378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961">
                <a:solidFill>
                  <a:schemeClr val="tx2"/>
                </a:solidFill>
                <a:latin typeface="+mj-lt"/>
                <a:cs typeface="Segoe UI Semilight" panose="020B0402040204020203" pitchFamily="34" charset="0"/>
              </a:rPr>
              <a:t>Execute a notebook as a step in an existing pipeline</a:t>
            </a:r>
            <a:endParaRPr lang="en-US" sz="1765"/>
          </a:p>
        </p:txBody>
      </p:sp>
    </p:spTree>
    <p:extLst>
      <p:ext uri="{BB962C8B-B14F-4D97-AF65-F5344CB8AC3E}">
        <p14:creationId xmlns:p14="http://schemas.microsoft.com/office/powerpoint/2010/main" val="192083590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SQL Pools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4294967295"/>
          </p:nvPr>
        </p:nvSpPr>
        <p:spPr>
          <a:xfrm>
            <a:off x="568773" y="1561449"/>
            <a:ext cx="5985433" cy="301749"/>
          </a:xfrm>
        </p:spPr>
        <p:txBody>
          <a:bodyPr/>
          <a:lstStyle/>
          <a:p>
            <a:pPr marL="0" indent="0">
              <a:buNone/>
            </a:pPr>
            <a:r>
              <a:rPr lang="en-US" sz="1961">
                <a:solidFill>
                  <a:schemeClr val="tx2"/>
                </a:solidFill>
              </a:rPr>
              <a:t>Loading a SQL Pool table to a </a:t>
            </a:r>
            <a:r>
              <a:rPr lang="en-US" sz="1961" err="1">
                <a:solidFill>
                  <a:schemeClr val="tx2"/>
                </a:solidFill>
              </a:rPr>
              <a:t>DataFrame</a:t>
            </a:r>
            <a:endParaRPr lang="en-US" sz="1961">
              <a:solidFill>
                <a:schemeClr val="tx2"/>
              </a:solidFill>
            </a:endParaRPr>
          </a:p>
        </p:txBody>
      </p:sp>
      <p:pic>
        <p:nvPicPr>
          <p:cNvPr id="4" name="Picture 3">
            <a:extLst>
              <a:ext uri="{FF2B5EF4-FFF2-40B4-BE49-F238E27FC236}">
                <a16:creationId xmlns:a16="http://schemas.microsoft.com/office/drawing/2014/main" id="{76B9BE76-C73B-49B9-A8DC-CAEEFA7E8AE5}"/>
              </a:ext>
            </a:extLst>
          </p:cNvPr>
          <p:cNvPicPr>
            <a:picLocks noChangeAspect="1"/>
          </p:cNvPicPr>
          <p:nvPr/>
        </p:nvPicPr>
        <p:blipFill>
          <a:blip r:embed="rId2"/>
          <a:stretch>
            <a:fillRect/>
          </a:stretch>
        </p:blipFill>
        <p:spPr>
          <a:xfrm>
            <a:off x="418643" y="1949893"/>
            <a:ext cx="5219154" cy="4061417"/>
          </a:xfrm>
          <a:prstGeom prst="rect">
            <a:avLst/>
          </a:prstGeom>
        </p:spPr>
      </p:pic>
      <p:pic>
        <p:nvPicPr>
          <p:cNvPr id="5" name="Picture 4">
            <a:extLst>
              <a:ext uri="{FF2B5EF4-FFF2-40B4-BE49-F238E27FC236}">
                <a16:creationId xmlns:a16="http://schemas.microsoft.com/office/drawing/2014/main" id="{088E21BE-B01D-4E09-A880-7E0F1BD197D8}"/>
              </a:ext>
            </a:extLst>
          </p:cNvPr>
          <p:cNvPicPr>
            <a:picLocks noChangeAspect="1"/>
          </p:cNvPicPr>
          <p:nvPr/>
        </p:nvPicPr>
        <p:blipFill rotWithShape="1">
          <a:blip r:embed="rId3"/>
          <a:srcRect r="14724"/>
          <a:stretch/>
        </p:blipFill>
        <p:spPr>
          <a:xfrm>
            <a:off x="5797192" y="2560697"/>
            <a:ext cx="5509610" cy="1736606"/>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69C29223-4501-4CC4-A666-A65B7C67B3AA}"/>
              </a:ext>
            </a:extLst>
          </p:cNvPr>
          <p:cNvCxnSpPr>
            <a:endCxn id="5" idx="2"/>
          </p:cNvCxnSpPr>
          <p:nvPr/>
        </p:nvCxnSpPr>
        <p:spPr>
          <a:xfrm flipV="1">
            <a:off x="5637797" y="4297303"/>
            <a:ext cx="2914200" cy="1223355"/>
          </a:xfrm>
          <a:prstGeom prst="bentConnector2">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88703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Parquet Files</a:t>
            </a:r>
          </a:p>
        </p:txBody>
      </p:sp>
      <p:pic>
        <p:nvPicPr>
          <p:cNvPr id="6" name="Picture 5">
            <a:extLst>
              <a:ext uri="{FF2B5EF4-FFF2-40B4-BE49-F238E27FC236}">
                <a16:creationId xmlns:a16="http://schemas.microsoft.com/office/drawing/2014/main" id="{A02C1FF4-3B65-4D4B-9AA2-6F6845180004}"/>
              </a:ext>
            </a:extLst>
          </p:cNvPr>
          <p:cNvPicPr>
            <a:picLocks noChangeAspect="1"/>
          </p:cNvPicPr>
          <p:nvPr/>
        </p:nvPicPr>
        <p:blipFill>
          <a:blip r:embed="rId2"/>
          <a:stretch>
            <a:fillRect/>
          </a:stretch>
        </p:blipFill>
        <p:spPr>
          <a:xfrm>
            <a:off x="573633" y="1391425"/>
            <a:ext cx="6728975" cy="2591964"/>
          </a:xfrm>
          <a:prstGeom prst="rect">
            <a:avLst/>
          </a:prstGeom>
        </p:spPr>
      </p:pic>
      <p:pic>
        <p:nvPicPr>
          <p:cNvPr id="7" name="Picture 6">
            <a:extLst>
              <a:ext uri="{FF2B5EF4-FFF2-40B4-BE49-F238E27FC236}">
                <a16:creationId xmlns:a16="http://schemas.microsoft.com/office/drawing/2014/main" id="{653CDAD4-3438-4C3F-B1A9-88DFE025C8B9}"/>
              </a:ext>
            </a:extLst>
          </p:cNvPr>
          <p:cNvPicPr>
            <a:picLocks noChangeAspect="1"/>
          </p:cNvPicPr>
          <p:nvPr/>
        </p:nvPicPr>
        <p:blipFill>
          <a:blip r:embed="rId3"/>
          <a:stretch>
            <a:fillRect/>
          </a:stretch>
        </p:blipFill>
        <p:spPr>
          <a:xfrm>
            <a:off x="5032581" y="4295172"/>
            <a:ext cx="8085414" cy="2451706"/>
          </a:xfrm>
          <a:prstGeom prst="rect">
            <a:avLst/>
          </a:prstGeom>
        </p:spPr>
      </p:pic>
      <p:sp>
        <p:nvSpPr>
          <p:cNvPr id="8" name="Text Placeholder 2">
            <a:extLst>
              <a:ext uri="{FF2B5EF4-FFF2-40B4-BE49-F238E27FC236}">
                <a16:creationId xmlns:a16="http://schemas.microsoft.com/office/drawing/2014/main" id="{EA5CEE7F-5755-4813-B074-FA940E22A756}"/>
              </a:ext>
            </a:extLst>
          </p:cNvPr>
          <p:cNvSpPr txBox="1">
            <a:spLocks/>
          </p:cNvSpPr>
          <p:nvPr/>
        </p:nvSpPr>
        <p:spPr>
          <a:xfrm>
            <a:off x="606596" y="1113236"/>
            <a:ext cx="4454507" cy="301727"/>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a:solidFill>
                  <a:schemeClr val="tx2"/>
                </a:solidFill>
              </a:rPr>
              <a:t>Loading Parquet files to a </a:t>
            </a:r>
            <a:r>
              <a:rPr lang="en-US" sz="1961" err="1">
                <a:solidFill>
                  <a:schemeClr val="tx2"/>
                </a:solidFill>
              </a:rPr>
              <a:t>DataFrame</a:t>
            </a:r>
            <a:endParaRPr lang="en-US" sz="1961">
              <a:solidFill>
                <a:schemeClr val="tx2"/>
              </a:solidFill>
            </a:endParaRPr>
          </a:p>
        </p:txBody>
      </p:sp>
      <p:cxnSp>
        <p:nvCxnSpPr>
          <p:cNvPr id="10" name="Connector: Elbow 9">
            <a:extLst>
              <a:ext uri="{FF2B5EF4-FFF2-40B4-BE49-F238E27FC236}">
                <a16:creationId xmlns:a16="http://schemas.microsoft.com/office/drawing/2014/main" id="{5DD098C6-5A39-455F-A83D-5931524F6351}"/>
              </a:ext>
            </a:extLst>
          </p:cNvPr>
          <p:cNvCxnSpPr>
            <a:cxnSpLocks/>
          </p:cNvCxnSpPr>
          <p:nvPr/>
        </p:nvCxnSpPr>
        <p:spPr>
          <a:xfrm>
            <a:off x="5182299" y="3354298"/>
            <a:ext cx="2034232" cy="866171"/>
          </a:xfrm>
          <a:prstGeom prst="bentConnector2">
            <a:avLst/>
          </a:prstGeom>
          <a:ln w="285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38659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923330"/>
          </a:xfrm>
        </p:spPr>
        <p:txBody>
          <a:bodyPr/>
          <a:lstStyle/>
          <a:p>
            <a:r>
              <a:rPr lang="en-US" dirty="0"/>
              <a:t>What types of library sources are supported in Apache Spark in Azure Synapse Analytics?</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err="1">
                <a:solidFill>
                  <a:srgbClr val="FFFFFF"/>
                </a:solidFill>
                <a:latin typeface="Segoe UI"/>
              </a:rPr>
              <a:t>PyPi</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427092348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923330"/>
          </a:xfrm>
        </p:spPr>
        <p:txBody>
          <a:bodyPr/>
          <a:lstStyle/>
          <a:p>
            <a:r>
              <a:rPr lang="en-US" dirty="0"/>
              <a:t>What types of library sources are supported in Apache Spark in Azure Synapse Analytics?</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err="1">
                <a:solidFill>
                  <a:srgbClr val="FFFFFF"/>
                </a:solidFill>
                <a:latin typeface="Segoe UI"/>
              </a:rPr>
              <a:t>PyPi</a:t>
            </a:r>
            <a:endParaRPr lang="en-US" sz="2353" b="1"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298179687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Spark for Data Science</a:t>
            </a:r>
          </a:p>
        </p:txBody>
      </p:sp>
    </p:spTree>
    <p:custDataLst>
      <p:tags r:id="rId1"/>
    </p:custDataLst>
    <p:extLst>
      <p:ext uri="{BB962C8B-B14F-4D97-AF65-F5344CB8AC3E}">
        <p14:creationId xmlns:p14="http://schemas.microsoft.com/office/powerpoint/2010/main" val="145073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Machine Learning in Azure Synapse Analytics</a:t>
            </a:r>
          </a:p>
        </p:txBody>
      </p:sp>
    </p:spTree>
    <p:extLst>
      <p:ext uri="{BB962C8B-B14F-4D97-AF65-F5344CB8AC3E}">
        <p14:creationId xmlns:p14="http://schemas.microsoft.com/office/powerpoint/2010/main" val="267166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p:txBody>
          <a:bodyPr/>
          <a:lstStyle/>
          <a:p>
            <a:r>
              <a:rPr lang="en-US" sz="3400" cap="none" spc="-147" dirty="0">
                <a:solidFill>
                  <a:schemeClr val="tx2"/>
                </a:solidFill>
                <a:latin typeface="+mj-lt"/>
                <a:ea typeface="+mn-ea"/>
                <a:cs typeface="Segoe UI" pitchFamily="34" charset="0"/>
              </a:rPr>
              <a:t>Microsoft Spark Utilities</a:t>
            </a:r>
          </a:p>
        </p:txBody>
      </p:sp>
      <p:sp>
        <p:nvSpPr>
          <p:cNvPr id="13" name="Text Placeholder 3">
            <a:extLst>
              <a:ext uri="{FF2B5EF4-FFF2-40B4-BE49-F238E27FC236}">
                <a16:creationId xmlns:a16="http://schemas.microsoft.com/office/drawing/2014/main" id="{40923AB4-81D4-4EF1-9438-0F381CAA54B5}"/>
              </a:ext>
            </a:extLst>
          </p:cNvPr>
          <p:cNvSpPr txBox="1">
            <a:spLocks/>
          </p:cNvSpPr>
          <p:nvPr/>
        </p:nvSpPr>
        <p:spPr>
          <a:xfrm>
            <a:off x="324798" y="1203188"/>
            <a:ext cx="5663791"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tx2"/>
                </a:solidFill>
                <a:latin typeface="+mj-lt"/>
              </a:rPr>
              <a:t>Overview</a:t>
            </a:r>
          </a:p>
          <a:p>
            <a:pPr marL="0" lvl="1">
              <a:lnSpc>
                <a:spcPct val="110000"/>
              </a:lnSpc>
              <a:spcAft>
                <a:spcPts val="600"/>
              </a:spcAft>
            </a:pPr>
            <a:r>
              <a:rPr lang="en-US" sz="1600" dirty="0"/>
              <a:t>It provides utilities for working with file systems, including ADLS Gen2 and Azure Blob Storage.</a:t>
            </a:r>
            <a:br>
              <a:rPr lang="en-US" sz="1600" dirty="0"/>
            </a:br>
            <a:endParaRPr lang="en-US" sz="1600" dirty="0"/>
          </a:p>
          <a:p>
            <a:pPr>
              <a:lnSpc>
                <a:spcPct val="110000"/>
              </a:lnSpc>
              <a:spcAft>
                <a:spcPts val="600"/>
              </a:spcAft>
            </a:pPr>
            <a:r>
              <a:rPr lang="en-US" sz="1800" dirty="0">
                <a:solidFill>
                  <a:schemeClr val="tx2"/>
                </a:solidFill>
                <a:latin typeface="+mj-lt"/>
              </a:rPr>
              <a:t>Benefits</a:t>
            </a:r>
          </a:p>
          <a:p>
            <a:pPr>
              <a:lnSpc>
                <a:spcPct val="110000"/>
              </a:lnSpc>
              <a:spcAft>
                <a:spcPts val="600"/>
              </a:spcAft>
            </a:pPr>
            <a:r>
              <a:rPr lang="en-US" sz="1600" dirty="0"/>
              <a:t>It  supports multiple methods for file systems such as List, Copy, Move, Write, Append, Delete file or directory, View file properties, Create new directory, Preview file content.</a:t>
            </a:r>
          </a:p>
          <a:p>
            <a:pPr>
              <a:lnSpc>
                <a:spcPct val="110000"/>
              </a:lnSpc>
              <a:spcAft>
                <a:spcPts val="600"/>
              </a:spcAft>
            </a:pPr>
            <a:endParaRPr lang="en-US" sz="1600" dirty="0"/>
          </a:p>
          <a:p>
            <a:pPr>
              <a:lnSpc>
                <a:spcPct val="110000"/>
              </a:lnSpc>
              <a:spcAft>
                <a:spcPts val="600"/>
              </a:spcAft>
            </a:pPr>
            <a:r>
              <a:rPr lang="en-US" sz="1600" dirty="0"/>
              <a:t>It supports environment utilities to get username, user id, job id, workspace name, pool name, cluster id.</a:t>
            </a:r>
          </a:p>
          <a:p>
            <a:pPr>
              <a:lnSpc>
                <a:spcPct val="110000"/>
              </a:lnSpc>
              <a:spcAft>
                <a:spcPts val="600"/>
              </a:spcAft>
            </a:pPr>
            <a:endParaRPr lang="en-US" sz="1600" dirty="0"/>
          </a:p>
          <a:p>
            <a:pPr>
              <a:lnSpc>
                <a:spcPct val="110000"/>
              </a:lnSpc>
              <a:spcAft>
                <a:spcPts val="600"/>
              </a:spcAft>
            </a:pPr>
            <a:r>
              <a:rPr lang="en-US" sz="1600" dirty="0"/>
              <a:t>It supports to get the access tokens of linked services and manage secrets in Azure Key Vault. </a:t>
            </a:r>
          </a:p>
          <a:p>
            <a:pPr>
              <a:lnSpc>
                <a:spcPct val="110000"/>
              </a:lnSpc>
              <a:spcAft>
                <a:spcPts val="600"/>
              </a:spcAft>
            </a:pPr>
            <a:endParaRPr lang="en-US" sz="1600" dirty="0"/>
          </a:p>
          <a:p>
            <a:pPr>
              <a:lnSpc>
                <a:spcPct val="110000"/>
              </a:lnSpc>
              <a:spcAft>
                <a:spcPts val="600"/>
              </a:spcAft>
            </a:pPr>
            <a:endParaRPr lang="en-US" sz="1800" dirty="0">
              <a:solidFill>
                <a:schemeClr val="tx2"/>
              </a:solidFill>
              <a:latin typeface="+mj-lt"/>
            </a:endParaRPr>
          </a:p>
        </p:txBody>
      </p:sp>
      <p:pic>
        <p:nvPicPr>
          <p:cNvPr id="15" name="Picture 14">
            <a:extLst>
              <a:ext uri="{FF2B5EF4-FFF2-40B4-BE49-F238E27FC236}">
                <a16:creationId xmlns:a16="http://schemas.microsoft.com/office/drawing/2014/main" id="{614FB19A-94FC-4414-B87B-8DF089796474}"/>
              </a:ext>
            </a:extLst>
          </p:cNvPr>
          <p:cNvPicPr>
            <a:picLocks noChangeAspect="1"/>
          </p:cNvPicPr>
          <p:nvPr/>
        </p:nvPicPr>
        <p:blipFill>
          <a:blip r:embed="rId3"/>
          <a:stretch>
            <a:fillRect/>
          </a:stretch>
        </p:blipFill>
        <p:spPr>
          <a:xfrm>
            <a:off x="5983909" y="433582"/>
            <a:ext cx="6204979" cy="6320554"/>
          </a:xfrm>
          <a:prstGeom prst="rect">
            <a:avLst/>
          </a:prstGeom>
          <a:ln>
            <a:solidFill>
              <a:schemeClr val="tx1"/>
            </a:solidFill>
          </a:ln>
        </p:spPr>
      </p:pic>
    </p:spTree>
    <p:extLst>
      <p:ext uri="{BB962C8B-B14F-4D97-AF65-F5344CB8AC3E}">
        <p14:creationId xmlns:p14="http://schemas.microsoft.com/office/powerpoint/2010/main" val="335175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086B26-FA93-4B03-8851-01C77C0B6D0D}"/>
              </a:ext>
            </a:extLst>
          </p:cNvPr>
          <p:cNvSpPr txBox="1"/>
          <p:nvPr/>
        </p:nvSpPr>
        <p:spPr>
          <a:xfrm>
            <a:off x="214685" y="3320993"/>
            <a:ext cx="1616379" cy="849463"/>
          </a:xfrm>
          <a:prstGeom prst="rect">
            <a:avLst/>
          </a:prstGeom>
          <a:noFill/>
        </p:spPr>
        <p:txBody>
          <a:bodyPr wrap="square" lIns="182880" tIns="146304" rIns="182880" bIns="146304" rtlCol="0">
            <a:spAutoFit/>
          </a:bodyPr>
          <a:lstStyle/>
          <a:p>
            <a:pPr>
              <a:lnSpc>
                <a:spcPct val="90000"/>
              </a:lnSpc>
              <a:spcAft>
                <a:spcPts val="600"/>
              </a:spcAft>
            </a:pPr>
            <a:r>
              <a:rPr lang="en-US" sz="2000">
                <a:solidFill>
                  <a:schemeClr val="bg1"/>
                </a:solidFill>
              </a:rPr>
              <a:t>Spark ML Algorithms</a:t>
            </a:r>
          </a:p>
        </p:txBody>
      </p:sp>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p:txBody>
          <a:bodyPr/>
          <a:lstStyle/>
          <a:p>
            <a:r>
              <a:rPr lang="en-US" sz="3400" cap="none" spc="-147" dirty="0">
                <a:solidFill>
                  <a:schemeClr val="tx2"/>
                </a:solidFill>
                <a:latin typeface="+mj-lt"/>
                <a:ea typeface="+mn-ea"/>
                <a:cs typeface="Segoe UI" pitchFamily="34" charset="0"/>
              </a:rPr>
              <a:t>Hyperspace</a:t>
            </a:r>
          </a:p>
        </p:txBody>
      </p:sp>
      <p:sp>
        <p:nvSpPr>
          <p:cNvPr id="5" name="Text Placeholder 3">
            <a:extLst>
              <a:ext uri="{FF2B5EF4-FFF2-40B4-BE49-F238E27FC236}">
                <a16:creationId xmlns:a16="http://schemas.microsoft.com/office/drawing/2014/main" id="{FA4528E4-7F9D-4B6C-89C4-30197DE5E545}"/>
              </a:ext>
            </a:extLst>
          </p:cNvPr>
          <p:cNvSpPr txBox="1">
            <a:spLocks/>
          </p:cNvSpPr>
          <p:nvPr/>
        </p:nvSpPr>
        <p:spPr>
          <a:xfrm>
            <a:off x="324798" y="1203188"/>
            <a:ext cx="5663791"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tx2"/>
                </a:solidFill>
                <a:latin typeface="+mj-lt"/>
              </a:rPr>
              <a:t>Overview</a:t>
            </a:r>
          </a:p>
          <a:p>
            <a:pPr marL="0" lvl="1">
              <a:lnSpc>
                <a:spcPct val="110000"/>
              </a:lnSpc>
              <a:spcAft>
                <a:spcPts val="600"/>
              </a:spcAft>
            </a:pPr>
            <a:r>
              <a:rPr lang="en-US" sz="1600" dirty="0"/>
              <a:t>Hyperspace introduces the ability for Apache Spark users to create indexes on their data</a:t>
            </a:r>
            <a:br>
              <a:rPr lang="en-US" sz="1600" dirty="0"/>
            </a:br>
            <a:endParaRPr lang="en-US" sz="1600" dirty="0"/>
          </a:p>
          <a:p>
            <a:pPr>
              <a:lnSpc>
                <a:spcPct val="110000"/>
              </a:lnSpc>
              <a:spcAft>
                <a:spcPts val="600"/>
              </a:spcAft>
            </a:pPr>
            <a:r>
              <a:rPr lang="en-US" sz="1800" dirty="0">
                <a:solidFill>
                  <a:schemeClr val="tx2"/>
                </a:solidFill>
                <a:latin typeface="+mj-lt"/>
              </a:rPr>
              <a:t>Benefits</a:t>
            </a:r>
          </a:p>
          <a:p>
            <a:pPr marL="0" lvl="1">
              <a:lnSpc>
                <a:spcPct val="110000"/>
              </a:lnSpc>
              <a:spcAft>
                <a:spcPts val="600"/>
              </a:spcAft>
            </a:pPr>
            <a:r>
              <a:rPr lang="en-US" sz="1600" dirty="0"/>
              <a:t>It helps accelerate your workloads or queries containing filters on predicates with high selectivity or</a:t>
            </a:r>
            <a:r>
              <a:rPr lang="en-US" sz="1600" b="0" i="0" dirty="0">
                <a:solidFill>
                  <a:srgbClr val="171717"/>
                </a:solidFill>
                <a:effectLst/>
              </a:rPr>
              <a:t> a join that requires heavy shuffles.</a:t>
            </a:r>
            <a:endParaRPr lang="en-US" sz="1600" dirty="0"/>
          </a:p>
          <a:p>
            <a:pPr marL="0" lvl="1">
              <a:lnSpc>
                <a:spcPct val="110000"/>
              </a:lnSpc>
              <a:spcAft>
                <a:spcPts val="600"/>
              </a:spcAft>
            </a:pPr>
            <a:r>
              <a:rPr lang="en-US" sz="1600" dirty="0"/>
              <a:t>Maintain the indexes through a multi-user concurrency model.</a:t>
            </a:r>
          </a:p>
          <a:p>
            <a:pPr marL="0" lvl="1">
              <a:lnSpc>
                <a:spcPct val="110000"/>
              </a:lnSpc>
              <a:spcAft>
                <a:spcPts val="600"/>
              </a:spcAft>
            </a:pPr>
            <a:r>
              <a:rPr lang="en-US" sz="1600" dirty="0"/>
              <a:t>Leverage these indexes automatically, within your Spark workloads, without any changes to your application code for query/workload acceleration.</a:t>
            </a:r>
          </a:p>
          <a:p>
            <a:pPr marL="0" lvl="1">
              <a:lnSpc>
                <a:spcPct val="110000"/>
              </a:lnSpc>
              <a:spcAft>
                <a:spcPts val="600"/>
              </a:spcAft>
            </a:pPr>
            <a:r>
              <a:rPr lang="en-US" sz="1600" dirty="0"/>
              <a:t>It supports index operations as create index, list index, restore index, delete index, vacuum index</a:t>
            </a:r>
          </a:p>
          <a:p>
            <a:pPr marL="0" lvl="1">
              <a:lnSpc>
                <a:spcPct val="110000"/>
              </a:lnSpc>
              <a:spcAft>
                <a:spcPts val="600"/>
              </a:spcAft>
            </a:pPr>
            <a:r>
              <a:rPr lang="en-US" sz="1600" dirty="0"/>
              <a:t>Languages supported: Scala, Python, .NET</a:t>
            </a:r>
          </a:p>
        </p:txBody>
      </p:sp>
      <p:pic>
        <p:nvPicPr>
          <p:cNvPr id="3" name="Picture 2">
            <a:extLst>
              <a:ext uri="{FF2B5EF4-FFF2-40B4-BE49-F238E27FC236}">
                <a16:creationId xmlns:a16="http://schemas.microsoft.com/office/drawing/2014/main" id="{22419BE2-364F-4E6E-995D-08DD5BDD63C8}"/>
              </a:ext>
            </a:extLst>
          </p:cNvPr>
          <p:cNvPicPr>
            <a:picLocks noChangeAspect="1"/>
          </p:cNvPicPr>
          <p:nvPr/>
        </p:nvPicPr>
        <p:blipFill>
          <a:blip r:embed="rId3"/>
          <a:stretch>
            <a:fillRect/>
          </a:stretch>
        </p:blipFill>
        <p:spPr>
          <a:xfrm>
            <a:off x="5991699" y="224113"/>
            <a:ext cx="6197189" cy="6616548"/>
          </a:xfrm>
          <a:prstGeom prst="rect">
            <a:avLst/>
          </a:prstGeom>
          <a:ln>
            <a:solidFill>
              <a:schemeClr val="tx1"/>
            </a:solidFill>
          </a:ln>
        </p:spPr>
      </p:pic>
    </p:spTree>
    <p:extLst>
      <p:ext uri="{BB962C8B-B14F-4D97-AF65-F5344CB8AC3E}">
        <p14:creationId xmlns:p14="http://schemas.microsoft.com/office/powerpoint/2010/main" val="4190964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086B26-FA93-4B03-8851-01C77C0B6D0D}"/>
              </a:ext>
            </a:extLst>
          </p:cNvPr>
          <p:cNvSpPr txBox="1"/>
          <p:nvPr/>
        </p:nvSpPr>
        <p:spPr>
          <a:xfrm>
            <a:off x="214685" y="3320993"/>
            <a:ext cx="1616379" cy="849463"/>
          </a:xfrm>
          <a:prstGeom prst="rect">
            <a:avLst/>
          </a:prstGeom>
          <a:noFill/>
        </p:spPr>
        <p:txBody>
          <a:bodyPr wrap="square" lIns="182880" tIns="146304" rIns="182880" bIns="146304" rtlCol="0">
            <a:spAutoFit/>
          </a:bodyPr>
          <a:lstStyle/>
          <a:p>
            <a:pPr>
              <a:lnSpc>
                <a:spcPct val="90000"/>
              </a:lnSpc>
              <a:spcAft>
                <a:spcPts val="600"/>
              </a:spcAft>
            </a:pPr>
            <a:r>
              <a:rPr lang="en-US" sz="2000">
                <a:solidFill>
                  <a:schemeClr val="bg1"/>
                </a:solidFill>
              </a:rPr>
              <a:t>Spark ML Algorithms</a:t>
            </a:r>
          </a:p>
        </p:txBody>
      </p:sp>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p:txBody>
          <a:bodyPr/>
          <a:lstStyle/>
          <a:p>
            <a:r>
              <a:rPr lang="en-US" sz="3400" cap="none" spc="-147" dirty="0">
                <a:solidFill>
                  <a:schemeClr val="tx2"/>
                </a:solidFill>
                <a:latin typeface="+mj-lt"/>
                <a:ea typeface="+mn-ea"/>
                <a:cs typeface="Segoe UI" pitchFamily="34" charset="0"/>
              </a:rPr>
              <a:t>Spark CDM connector</a:t>
            </a:r>
          </a:p>
        </p:txBody>
      </p:sp>
      <p:sp>
        <p:nvSpPr>
          <p:cNvPr id="2" name="Text Placeholder 3">
            <a:extLst>
              <a:ext uri="{FF2B5EF4-FFF2-40B4-BE49-F238E27FC236}">
                <a16:creationId xmlns:a16="http://schemas.microsoft.com/office/drawing/2014/main" id="{E6AAA024-DAEC-4F1A-B2AF-A0580CC44019}"/>
              </a:ext>
            </a:extLst>
          </p:cNvPr>
          <p:cNvSpPr txBox="1">
            <a:spLocks/>
          </p:cNvSpPr>
          <p:nvPr/>
        </p:nvSpPr>
        <p:spPr>
          <a:xfrm>
            <a:off x="324798" y="1203188"/>
            <a:ext cx="5150585"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tx2"/>
                </a:solidFill>
                <a:latin typeface="+mj-lt"/>
              </a:rPr>
              <a:t>Overview</a:t>
            </a:r>
          </a:p>
          <a:p>
            <a:pPr marL="0" lvl="1">
              <a:lnSpc>
                <a:spcPct val="110000"/>
              </a:lnSpc>
              <a:spcAft>
                <a:spcPts val="600"/>
              </a:spcAft>
            </a:pPr>
            <a:r>
              <a:rPr lang="en-US" sz="1600" dirty="0"/>
              <a:t>It offers Spark dataframes to read and write entities in a CDM folder.</a:t>
            </a:r>
          </a:p>
          <a:p>
            <a:pPr marL="0" lvl="1">
              <a:lnSpc>
                <a:spcPct val="110000"/>
              </a:lnSpc>
              <a:spcAft>
                <a:spcPts val="600"/>
              </a:spcAft>
            </a:pPr>
            <a:br>
              <a:rPr lang="en-US" sz="1600" dirty="0"/>
            </a:br>
            <a:r>
              <a:rPr lang="en-US" sz="1800" dirty="0">
                <a:solidFill>
                  <a:schemeClr val="tx2"/>
                </a:solidFill>
                <a:latin typeface="+mj-lt"/>
              </a:rPr>
              <a:t>Benefits</a:t>
            </a:r>
          </a:p>
          <a:p>
            <a:pPr>
              <a:lnSpc>
                <a:spcPct val="110000"/>
              </a:lnSpc>
              <a:spcAft>
                <a:spcPts val="600"/>
              </a:spcAft>
            </a:pPr>
            <a:r>
              <a:rPr lang="en-US" sz="1600" dirty="0"/>
              <a:t>It supports use of Managed Identities for Azure resources to mediate access to the Azure datalake storage.</a:t>
            </a:r>
          </a:p>
          <a:p>
            <a:pPr>
              <a:lnSpc>
                <a:spcPct val="110000"/>
              </a:lnSpc>
              <a:spcAft>
                <a:spcPts val="600"/>
              </a:spcAft>
            </a:pPr>
            <a:r>
              <a:rPr lang="en-US" sz="1600" dirty="0"/>
              <a:t>Writes from a Spark dataframe to an entity in a CDM folder based on dataframe schema or CDM entity definition.</a:t>
            </a:r>
          </a:p>
          <a:p>
            <a:pPr>
              <a:lnSpc>
                <a:spcPct val="110000"/>
              </a:lnSpc>
              <a:spcAft>
                <a:spcPts val="600"/>
              </a:spcAft>
            </a:pPr>
            <a:r>
              <a:rPr lang="en-US" sz="1600" dirty="0"/>
              <a:t>Supports data in Apache Parquet format and CSV format. </a:t>
            </a:r>
          </a:p>
          <a:p>
            <a:pPr>
              <a:lnSpc>
                <a:spcPct val="110000"/>
              </a:lnSpc>
              <a:spcAft>
                <a:spcPts val="600"/>
              </a:spcAft>
            </a:pPr>
            <a:r>
              <a:rPr lang="en-US" sz="1600" dirty="0"/>
              <a:t>The CDM connector is pre-installed and supports languages: Python, Scala</a:t>
            </a:r>
          </a:p>
          <a:p>
            <a:pPr>
              <a:lnSpc>
                <a:spcPct val="110000"/>
              </a:lnSpc>
              <a:spcAft>
                <a:spcPts val="600"/>
              </a:spcAft>
            </a:pPr>
            <a:endParaRPr lang="en-US" sz="1600" dirty="0"/>
          </a:p>
          <a:p>
            <a:pPr>
              <a:lnSpc>
                <a:spcPct val="110000"/>
              </a:lnSpc>
              <a:spcAft>
                <a:spcPts val="600"/>
              </a:spcAft>
            </a:pPr>
            <a:endParaRPr lang="en-US" sz="1600" dirty="0"/>
          </a:p>
          <a:p>
            <a:pPr>
              <a:lnSpc>
                <a:spcPct val="110000"/>
              </a:lnSpc>
              <a:spcAft>
                <a:spcPts val="600"/>
              </a:spcAft>
            </a:pPr>
            <a:endParaRPr lang="en-US" sz="1800" dirty="0">
              <a:solidFill>
                <a:schemeClr val="tx2"/>
              </a:solidFill>
              <a:latin typeface="+mj-lt"/>
            </a:endParaRPr>
          </a:p>
        </p:txBody>
      </p:sp>
      <p:pic>
        <p:nvPicPr>
          <p:cNvPr id="10" name="Picture 9">
            <a:extLst>
              <a:ext uri="{FF2B5EF4-FFF2-40B4-BE49-F238E27FC236}">
                <a16:creationId xmlns:a16="http://schemas.microsoft.com/office/drawing/2014/main" id="{B3EC7E82-A90F-4B47-B331-7298B4ECC5EF}"/>
              </a:ext>
            </a:extLst>
          </p:cNvPr>
          <p:cNvPicPr>
            <a:picLocks noChangeAspect="1"/>
          </p:cNvPicPr>
          <p:nvPr/>
        </p:nvPicPr>
        <p:blipFill>
          <a:blip r:embed="rId3"/>
          <a:stretch>
            <a:fillRect/>
          </a:stretch>
        </p:blipFill>
        <p:spPr>
          <a:xfrm>
            <a:off x="5585496" y="1203188"/>
            <a:ext cx="6537108" cy="5262926"/>
          </a:xfrm>
          <a:prstGeom prst="rect">
            <a:avLst/>
          </a:prstGeom>
          <a:ln>
            <a:solidFill>
              <a:schemeClr val="tx1"/>
            </a:solidFill>
          </a:ln>
        </p:spPr>
      </p:pic>
    </p:spTree>
    <p:extLst>
      <p:ext uri="{BB962C8B-B14F-4D97-AF65-F5344CB8AC3E}">
        <p14:creationId xmlns:p14="http://schemas.microsoft.com/office/powerpoint/2010/main" val="818691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16202-BD3B-464E-8121-E906245EA934}"/>
              </a:ext>
            </a:extLst>
          </p:cNvPr>
          <p:cNvSpPr>
            <a:spLocks noGrp="1"/>
          </p:cNvSpPr>
          <p:nvPr>
            <p:ph type="title"/>
          </p:nvPr>
        </p:nvSpPr>
        <p:spPr/>
        <p:txBody>
          <a:bodyPr/>
          <a:lstStyle/>
          <a:p>
            <a:r>
              <a:rPr lang="en-US"/>
              <a:t>Examples of tools for data science used in Notebooks  </a:t>
            </a:r>
          </a:p>
        </p:txBody>
      </p:sp>
      <p:sp>
        <p:nvSpPr>
          <p:cNvPr id="3" name="Text Placeholder 2">
            <a:extLst>
              <a:ext uri="{FF2B5EF4-FFF2-40B4-BE49-F238E27FC236}">
                <a16:creationId xmlns:a16="http://schemas.microsoft.com/office/drawing/2014/main" id="{948D6D25-22BF-42A0-976A-672268CFD470}"/>
              </a:ext>
            </a:extLst>
          </p:cNvPr>
          <p:cNvSpPr>
            <a:spLocks noGrp="1"/>
          </p:cNvSpPr>
          <p:nvPr>
            <p:ph type="body" sz="quarter" idx="10"/>
          </p:nvPr>
        </p:nvSpPr>
        <p:spPr>
          <a:xfrm>
            <a:off x="587171" y="1434653"/>
            <a:ext cx="2866409" cy="861652"/>
          </a:xfrm>
        </p:spPr>
        <p:txBody>
          <a:bodyPr/>
          <a:lstStyle/>
          <a:p>
            <a:r>
              <a:rPr lang="en-US"/>
              <a:t>Core frameworks and tools</a:t>
            </a:r>
          </a:p>
        </p:txBody>
      </p:sp>
      <p:pic>
        <p:nvPicPr>
          <p:cNvPr id="4" name="Picture 4" descr="Bilderesultat for jupyter">
            <a:extLst>
              <a:ext uri="{FF2B5EF4-FFF2-40B4-BE49-F238E27FC236}">
                <a16:creationId xmlns:a16="http://schemas.microsoft.com/office/drawing/2014/main" id="{23758FEF-2D3E-4EDD-883A-04691F0B4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69" t="11614" r="33621" b="10543"/>
          <a:stretch/>
        </p:blipFill>
        <p:spPr bwMode="auto">
          <a:xfrm>
            <a:off x="9936070" y="1374803"/>
            <a:ext cx="842532" cy="10244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Bilderesultat for python">
            <a:extLst>
              <a:ext uri="{FF2B5EF4-FFF2-40B4-BE49-F238E27FC236}">
                <a16:creationId xmlns:a16="http://schemas.microsoft.com/office/drawing/2014/main" id="{0B671D52-0978-4224-A4C4-387612A31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453" y="1417030"/>
            <a:ext cx="1486110" cy="10031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Bilderesultat for numpy">
            <a:extLst>
              <a:ext uri="{FF2B5EF4-FFF2-40B4-BE49-F238E27FC236}">
                <a16:creationId xmlns:a16="http://schemas.microsoft.com/office/drawing/2014/main" id="{E8F56DC6-9CEE-4D72-813D-F751EC924F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33"/>
          <a:stretch/>
        </p:blipFill>
        <p:spPr bwMode="auto">
          <a:xfrm>
            <a:off x="7663603" y="1417031"/>
            <a:ext cx="2019013" cy="9399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Bilderesultat for matplotlib">
            <a:extLst>
              <a:ext uri="{FF2B5EF4-FFF2-40B4-BE49-F238E27FC236}">
                <a16:creationId xmlns:a16="http://schemas.microsoft.com/office/drawing/2014/main" id="{59DAE2F5-12A1-432D-9C1B-6C73938D7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7852" y="4817519"/>
            <a:ext cx="2670818" cy="6406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Bilderesultat for plotly">
            <a:extLst>
              <a:ext uri="{FF2B5EF4-FFF2-40B4-BE49-F238E27FC236}">
                <a16:creationId xmlns:a16="http://schemas.microsoft.com/office/drawing/2014/main" id="{9F0204BB-9E89-43AE-88EB-6F33F67E7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067" y="4677898"/>
            <a:ext cx="2241130" cy="8769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Bilderesultat for bokeh python">
            <a:extLst>
              <a:ext uri="{FF2B5EF4-FFF2-40B4-BE49-F238E27FC236}">
                <a16:creationId xmlns:a16="http://schemas.microsoft.com/office/drawing/2014/main" id="{4E85CC6C-CB8F-4265-8E74-96F73FF10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5221" y="5696472"/>
            <a:ext cx="1884916" cy="8226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9B1DC15-55FB-4ECA-86DB-EDC68D454D1B}"/>
              </a:ext>
            </a:extLst>
          </p:cNvPr>
          <p:cNvPicPr>
            <a:picLocks noChangeAspect="1"/>
          </p:cNvPicPr>
          <p:nvPr/>
        </p:nvPicPr>
        <p:blipFill>
          <a:blip r:embed="rId8"/>
          <a:stretch>
            <a:fillRect/>
          </a:stretch>
        </p:blipFill>
        <p:spPr>
          <a:xfrm>
            <a:off x="5354223" y="1417031"/>
            <a:ext cx="2125067" cy="1024435"/>
          </a:xfrm>
          <a:prstGeom prst="rect">
            <a:avLst/>
          </a:prstGeom>
        </p:spPr>
      </p:pic>
      <p:pic>
        <p:nvPicPr>
          <p:cNvPr id="12" name="Picture 11">
            <a:extLst>
              <a:ext uri="{FF2B5EF4-FFF2-40B4-BE49-F238E27FC236}">
                <a16:creationId xmlns:a16="http://schemas.microsoft.com/office/drawing/2014/main" id="{30DA0B7B-5FE7-4186-B6F8-551570321F2F}"/>
              </a:ext>
            </a:extLst>
          </p:cNvPr>
          <p:cNvPicPr>
            <a:picLocks noChangeAspect="1"/>
          </p:cNvPicPr>
          <p:nvPr/>
        </p:nvPicPr>
        <p:blipFill>
          <a:blip r:embed="rId9"/>
          <a:stretch>
            <a:fillRect/>
          </a:stretch>
        </p:blipFill>
        <p:spPr>
          <a:xfrm>
            <a:off x="6010401" y="4801280"/>
            <a:ext cx="1820276" cy="694245"/>
          </a:xfrm>
          <a:prstGeom prst="rect">
            <a:avLst/>
          </a:prstGeom>
        </p:spPr>
      </p:pic>
      <p:pic>
        <p:nvPicPr>
          <p:cNvPr id="1026" name="Picture 2" descr="Image result for apache spark logo">
            <a:extLst>
              <a:ext uri="{FF2B5EF4-FFF2-40B4-BE49-F238E27FC236}">
                <a16:creationId xmlns:a16="http://schemas.microsoft.com/office/drawing/2014/main" id="{4DD48328-5D8F-4A16-BBDD-A80F19FA81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0137" y="3142071"/>
            <a:ext cx="1686655" cy="876965"/>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2">
            <a:extLst>
              <a:ext uri="{FF2B5EF4-FFF2-40B4-BE49-F238E27FC236}">
                <a16:creationId xmlns:a16="http://schemas.microsoft.com/office/drawing/2014/main" id="{512BFB9E-EB1C-404A-A03B-47AF5586032A}"/>
              </a:ext>
            </a:extLst>
          </p:cNvPr>
          <p:cNvSpPr txBox="1">
            <a:spLocks/>
          </p:cNvSpPr>
          <p:nvPr/>
        </p:nvSpPr>
        <p:spPr>
          <a:xfrm>
            <a:off x="587171" y="3000890"/>
            <a:ext cx="2866409"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Machine Learning &amp; Deep Learning</a:t>
            </a:r>
          </a:p>
        </p:txBody>
      </p:sp>
      <p:pic>
        <p:nvPicPr>
          <p:cNvPr id="1030" name="Picture 6" descr="https://upload.wikimedia.org/wikipedia/commons/thumb/0/05/Scikit_learn_logo_small.svg/310px-Scikit_learn_logo_small.svg.png">
            <a:extLst>
              <a:ext uri="{FF2B5EF4-FFF2-40B4-BE49-F238E27FC236}">
                <a16:creationId xmlns:a16="http://schemas.microsoft.com/office/drawing/2014/main" id="{4625222A-D821-415F-BC22-124DD86B4D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8531" y="3099057"/>
            <a:ext cx="1686655" cy="9086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nsorFlowLogo.svg">
            <a:extLst>
              <a:ext uri="{FF2B5EF4-FFF2-40B4-BE49-F238E27FC236}">
                <a16:creationId xmlns:a16="http://schemas.microsoft.com/office/drawing/2014/main" id="{AC627718-041A-43C0-AA3A-CB550BA77D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3603" y="3026930"/>
            <a:ext cx="1328696" cy="11072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F5E8F32-EBA0-4FB8-A4C9-0025F8894E96}"/>
              </a:ext>
            </a:extLst>
          </p:cNvPr>
          <p:cNvGrpSpPr/>
          <p:nvPr/>
        </p:nvGrpSpPr>
        <p:grpSpPr>
          <a:xfrm>
            <a:off x="10531249" y="2840575"/>
            <a:ext cx="1394619" cy="1470204"/>
            <a:chOff x="9244496" y="2840493"/>
            <a:chExt cx="1394817" cy="1470413"/>
          </a:xfrm>
        </p:grpSpPr>
        <p:sp>
          <p:nvSpPr>
            <p:cNvPr id="19" name="Rectangle 18">
              <a:extLst>
                <a:ext uri="{FF2B5EF4-FFF2-40B4-BE49-F238E27FC236}">
                  <a16:creationId xmlns:a16="http://schemas.microsoft.com/office/drawing/2014/main" id="{3E181928-2D92-4D17-8D7D-4AAA54BE8310}"/>
                </a:ext>
              </a:extLst>
            </p:cNvPr>
            <p:cNvSpPr/>
            <p:nvPr/>
          </p:nvSpPr>
          <p:spPr>
            <a:xfrm>
              <a:off x="9716662" y="4126214"/>
              <a:ext cx="522396"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PyTorch</a:t>
              </a:r>
              <a:endParaRPr lang="en-US" sz="1200">
                <a:solidFill>
                  <a:srgbClr val="1A1A1A"/>
                </a:solidFill>
                <a:latin typeface="Segoe UI" panose="020B0502040204020203" pitchFamily="34" charset="0"/>
                <a:cs typeface="Segoe UI" panose="020B0502040204020203" pitchFamily="34" charset="0"/>
              </a:endParaRPr>
            </a:p>
          </p:txBody>
        </p:sp>
        <p:pic>
          <p:nvPicPr>
            <p:cNvPr id="1034" name="Picture 10" descr="Image result for pytorch">
              <a:extLst>
                <a:ext uri="{FF2B5EF4-FFF2-40B4-BE49-F238E27FC236}">
                  <a16:creationId xmlns:a16="http://schemas.microsoft.com/office/drawing/2014/main" id="{6CE90734-5807-4158-8339-F65AA95589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44496" y="2840493"/>
              <a:ext cx="1394817" cy="139481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 Placeholder 2">
            <a:extLst>
              <a:ext uri="{FF2B5EF4-FFF2-40B4-BE49-F238E27FC236}">
                <a16:creationId xmlns:a16="http://schemas.microsoft.com/office/drawing/2014/main" id="{FEAB80F9-FA9F-4E21-B2D3-A108FAE53C6B}"/>
              </a:ext>
            </a:extLst>
          </p:cNvPr>
          <p:cNvSpPr txBox="1">
            <a:spLocks/>
          </p:cNvSpPr>
          <p:nvPr/>
        </p:nvSpPr>
        <p:spPr>
          <a:xfrm>
            <a:off x="587171" y="4941553"/>
            <a:ext cx="2866409"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Visualization</a:t>
            </a:r>
          </a:p>
        </p:txBody>
      </p:sp>
      <p:grpSp>
        <p:nvGrpSpPr>
          <p:cNvPr id="13" name="Group 12">
            <a:extLst>
              <a:ext uri="{FF2B5EF4-FFF2-40B4-BE49-F238E27FC236}">
                <a16:creationId xmlns:a16="http://schemas.microsoft.com/office/drawing/2014/main" id="{EEDEA68E-2091-4FF5-AD69-E8D527B5422D}"/>
              </a:ext>
            </a:extLst>
          </p:cNvPr>
          <p:cNvGrpSpPr/>
          <p:nvPr/>
        </p:nvGrpSpPr>
        <p:grpSpPr>
          <a:xfrm>
            <a:off x="9590912" y="3158094"/>
            <a:ext cx="831636" cy="1152686"/>
            <a:chOff x="10770500" y="3158056"/>
            <a:chExt cx="831754" cy="1152850"/>
          </a:xfrm>
        </p:grpSpPr>
        <p:pic>
          <p:nvPicPr>
            <p:cNvPr id="1036" name="Picture 12" descr="Image result for keras">
              <a:extLst>
                <a:ext uri="{FF2B5EF4-FFF2-40B4-BE49-F238E27FC236}">
                  <a16:creationId xmlns:a16="http://schemas.microsoft.com/office/drawing/2014/main" id="{534B2690-5075-4DD8-8D48-D36F799786D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69492"/>
            <a:stretch/>
          </p:blipFill>
          <p:spPr bwMode="auto">
            <a:xfrm>
              <a:off x="10770500" y="3158056"/>
              <a:ext cx="831754" cy="790651"/>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CC14BEE-3635-4EAC-9E9E-0325E1CD187B}"/>
                </a:ext>
              </a:extLst>
            </p:cNvPr>
            <p:cNvSpPr/>
            <p:nvPr/>
          </p:nvSpPr>
          <p:spPr>
            <a:xfrm>
              <a:off x="10969720" y="4126214"/>
              <a:ext cx="365088"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Keras</a:t>
              </a:r>
              <a:endParaRPr lang="en-US" sz="1200">
                <a:solidFill>
                  <a:srgbClr val="1A1A1A"/>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650921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F5F9F598-91F9-4898-A072-1CA6C5BA602D}"/>
              </a:ext>
            </a:extLst>
          </p:cNvPr>
          <p:cNvGraphicFramePr>
            <a:graphicFrameLocks noGrp="1"/>
          </p:cNvGraphicFramePr>
          <p:nvPr/>
        </p:nvGraphicFramePr>
        <p:xfrm>
          <a:off x="2946898" y="1444113"/>
          <a:ext cx="8817996" cy="4937759"/>
        </p:xfrm>
        <a:graphic>
          <a:graphicData uri="http://schemas.openxmlformats.org/drawingml/2006/table">
            <a:tbl>
              <a:tblPr firstRow="1" bandRow="1">
                <a:tableStyleId>{BC89EF96-8CEA-46FF-86C4-4CE0E7609802}</a:tableStyleId>
              </a:tblPr>
              <a:tblGrid>
                <a:gridCol w="2634918">
                  <a:extLst>
                    <a:ext uri="{9D8B030D-6E8A-4147-A177-3AD203B41FA5}">
                      <a16:colId xmlns:a16="http://schemas.microsoft.com/office/drawing/2014/main" val="20000"/>
                    </a:ext>
                  </a:extLst>
                </a:gridCol>
                <a:gridCol w="6183078">
                  <a:extLst>
                    <a:ext uri="{9D8B030D-6E8A-4147-A177-3AD203B41FA5}">
                      <a16:colId xmlns:a16="http://schemas.microsoft.com/office/drawing/2014/main" val="20001"/>
                    </a:ext>
                  </a:extLst>
                </a:gridCol>
              </a:tblGrid>
              <a:tr h="1210919">
                <a:tc>
                  <a:txBody>
                    <a:bodyPr/>
                    <a:lstStyle/>
                    <a:p>
                      <a:pPr marL="0" indent="0">
                        <a:buFont typeface="Arial" panose="020B0604020202020204" pitchFamily="34" charset="0"/>
                        <a:buNone/>
                      </a:pPr>
                      <a:r>
                        <a:rPr lang="en-US" sz="1400" b="0" kern="1200">
                          <a:ln>
                            <a:solidFill>
                              <a:srgbClr val="FFFFFF">
                                <a:alpha val="0"/>
                              </a:srgbClr>
                            </a:solidFill>
                          </a:ln>
                          <a:latin typeface="Segoe UI" panose="020B0502040204020203" pitchFamily="34" charset="0"/>
                          <a:cs typeface="Segoe UI" panose="020B0502040204020203" pitchFamily="34" charset="0"/>
                        </a:rPr>
                        <a:t>Classification and Regression</a:t>
                      </a:r>
                      <a:endParaRPr lang="en-US" sz="1400" b="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Linear Models (SVMs, logistic regression, linear regression)</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Naïve Bayes</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Decision Trees</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Ensembles of trees (Random Forest, Gradient-Boosted Trees)</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Isotonic regression</a:t>
                      </a:r>
                      <a:endParaRPr lang="en-US" sz="1400" b="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1001629">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Clustering</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k-means and streaming k-means</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Gaussian mixture</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Power iteration clustering (PIC)</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Latent Dirichlet allocation (LDA)</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13261">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Collaborative Filtering</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Alternating least squares (ALS)</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21736">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Dimensionality Reduction</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SVD</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PCA</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134267278"/>
                  </a:ext>
                </a:extLst>
              </a:tr>
              <a:tr h="521736">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Frequent Pattern Mining</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FP-growth</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Association rules</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148167556"/>
                  </a:ext>
                </a:extLst>
              </a:tr>
              <a:tr h="1168478">
                <a:tc>
                  <a:txBody>
                    <a:bodyPr/>
                    <a:lstStyle/>
                    <a:p>
                      <a:pPr marL="0" indent="0" algn="l" defTabSz="914192" rtl="0" eaLnBrk="1" latinLnBrk="0" hangingPunct="1">
                        <a:buFont typeface="Arial" panose="020B0604020202020204" pitchFamily="34" charset="0"/>
                        <a:buNone/>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Basic Statistics</a:t>
                      </a: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Summary statistics</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Correlations</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Stratified sampling</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Hypothesis testing</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Random data generation</a:t>
                      </a: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612180060"/>
                  </a:ext>
                </a:extLst>
              </a:tr>
            </a:tbl>
          </a:graphicData>
        </a:graphic>
      </p:graphicFrame>
      <p:grpSp>
        <p:nvGrpSpPr>
          <p:cNvPr id="5" name="Group 4">
            <a:extLst>
              <a:ext uri="{FF2B5EF4-FFF2-40B4-BE49-F238E27FC236}">
                <a16:creationId xmlns:a16="http://schemas.microsoft.com/office/drawing/2014/main" id="{AEF0F718-0B98-4E86-B7CE-0302E821A951}"/>
              </a:ext>
            </a:extLst>
          </p:cNvPr>
          <p:cNvGrpSpPr/>
          <p:nvPr/>
        </p:nvGrpSpPr>
        <p:grpSpPr>
          <a:xfrm>
            <a:off x="214685" y="1439183"/>
            <a:ext cx="2733730" cy="4936314"/>
            <a:chOff x="214685" y="1439183"/>
            <a:chExt cx="2733730" cy="4936314"/>
          </a:xfrm>
        </p:grpSpPr>
        <p:sp>
          <p:nvSpPr>
            <p:cNvPr id="2" name="Rectangle 1">
              <a:extLst>
                <a:ext uri="{FF2B5EF4-FFF2-40B4-BE49-F238E27FC236}">
                  <a16:creationId xmlns:a16="http://schemas.microsoft.com/office/drawing/2014/main" id="{48E162F9-01B8-4B1B-8366-04C877ABE673}"/>
                </a:ext>
              </a:extLst>
            </p:cNvPr>
            <p:cNvSpPr/>
            <p:nvPr/>
          </p:nvSpPr>
          <p:spPr bwMode="auto">
            <a:xfrm>
              <a:off x="214685" y="3184794"/>
              <a:ext cx="2732213" cy="117679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Right Triangle 2">
              <a:extLst>
                <a:ext uri="{FF2B5EF4-FFF2-40B4-BE49-F238E27FC236}">
                  <a16:creationId xmlns:a16="http://schemas.microsoft.com/office/drawing/2014/main" id="{7B6FC0E9-1591-4838-9C28-DD38CC622C4F}"/>
                </a:ext>
              </a:extLst>
            </p:cNvPr>
            <p:cNvSpPr/>
            <p:nvPr/>
          </p:nvSpPr>
          <p:spPr bwMode="auto">
            <a:xfrm flipH="1">
              <a:off x="1595176" y="1439183"/>
              <a:ext cx="1351722" cy="1773142"/>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Right Triangle 8">
              <a:extLst>
                <a:ext uri="{FF2B5EF4-FFF2-40B4-BE49-F238E27FC236}">
                  <a16:creationId xmlns:a16="http://schemas.microsoft.com/office/drawing/2014/main" id="{A5050AB8-8991-45D1-904D-D5128C68CC53}"/>
                </a:ext>
              </a:extLst>
            </p:cNvPr>
            <p:cNvSpPr/>
            <p:nvPr/>
          </p:nvSpPr>
          <p:spPr bwMode="auto">
            <a:xfrm flipH="1" flipV="1">
              <a:off x="1596693" y="4354095"/>
              <a:ext cx="1351722" cy="2021402"/>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4" name="TextBox 3">
            <a:extLst>
              <a:ext uri="{FF2B5EF4-FFF2-40B4-BE49-F238E27FC236}">
                <a16:creationId xmlns:a16="http://schemas.microsoft.com/office/drawing/2014/main" id="{78086B26-FA93-4B03-8851-01C77C0B6D0D}"/>
              </a:ext>
            </a:extLst>
          </p:cNvPr>
          <p:cNvSpPr txBox="1"/>
          <p:nvPr/>
        </p:nvSpPr>
        <p:spPr>
          <a:xfrm>
            <a:off x="214685" y="3320993"/>
            <a:ext cx="1616379" cy="849463"/>
          </a:xfrm>
          <a:prstGeom prst="rect">
            <a:avLst/>
          </a:prstGeom>
          <a:noFill/>
        </p:spPr>
        <p:txBody>
          <a:bodyPr wrap="square" lIns="182880" tIns="146304" rIns="182880" bIns="146304" rtlCol="0">
            <a:spAutoFit/>
          </a:bodyPr>
          <a:lstStyle/>
          <a:p>
            <a:pPr>
              <a:lnSpc>
                <a:spcPct val="90000"/>
              </a:lnSpc>
              <a:spcAft>
                <a:spcPts val="600"/>
              </a:spcAft>
            </a:pPr>
            <a:r>
              <a:rPr lang="en-US" sz="2000">
                <a:solidFill>
                  <a:schemeClr val="bg1"/>
                </a:solidFill>
              </a:rPr>
              <a:t>Spark ML Algorithms</a:t>
            </a:r>
          </a:p>
        </p:txBody>
      </p:sp>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p:txBody>
          <a:bodyPr/>
          <a:lstStyle/>
          <a:p>
            <a:r>
              <a:rPr lang="en-US" sz="3400" cap="none" spc="-147">
                <a:solidFill>
                  <a:schemeClr val="tx2"/>
                </a:solidFill>
                <a:latin typeface="+mj-lt"/>
                <a:ea typeface="+mn-ea"/>
                <a:cs typeface="Segoe UI" pitchFamily="34" charset="0"/>
              </a:rPr>
              <a:t>Spark ML Algorithms</a:t>
            </a:r>
          </a:p>
        </p:txBody>
      </p:sp>
    </p:spTree>
    <p:extLst>
      <p:ext uri="{BB962C8B-B14F-4D97-AF65-F5344CB8AC3E}">
        <p14:creationId xmlns:p14="http://schemas.microsoft.com/office/powerpoint/2010/main" val="238610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B78CA8-1237-46DD-B1B8-744AB40C611F}"/>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C03BB0F4-B8FC-464A-A9C7-9F0C54A0A85F}"/>
              </a:ext>
            </a:extLst>
          </p:cNvPr>
          <p:cNvSpPr>
            <a:spLocks noGrp="1"/>
          </p:cNvSpPr>
          <p:nvPr>
            <p:ph type="title"/>
          </p:nvPr>
        </p:nvSpPr>
        <p:spPr/>
        <p:txBody>
          <a:bodyPr/>
          <a:lstStyle/>
          <a:p>
            <a:endParaRPr lang="en-US"/>
          </a:p>
        </p:txBody>
      </p:sp>
      <p:pic>
        <p:nvPicPr>
          <p:cNvPr id="2050" name="Picture 2">
            <a:extLst>
              <a:ext uri="{FF2B5EF4-FFF2-40B4-BE49-F238E27FC236}">
                <a16:creationId xmlns:a16="http://schemas.microsoft.com/office/drawing/2014/main" id="{07A31EAD-6726-472E-8768-628A26466F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5937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atabricks - Crunchbase Company Profile &amp; Funding">
            <a:extLst>
              <a:ext uri="{FF2B5EF4-FFF2-40B4-BE49-F238E27FC236}">
                <a16:creationId xmlns:a16="http://schemas.microsoft.com/office/drawing/2014/main" id="{26ED7111-CEDB-458F-882C-2BFFFB294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815914" y="4580184"/>
            <a:ext cx="436846" cy="43684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18183E3-CABD-4767-967B-E1D256CD901C}"/>
              </a:ext>
            </a:extLst>
          </p:cNvPr>
          <p:cNvSpPr>
            <a:spLocks noGrp="1"/>
          </p:cNvSpPr>
          <p:nvPr>
            <p:ph type="title"/>
          </p:nvPr>
        </p:nvSpPr>
        <p:spPr/>
        <p:txBody>
          <a:bodyPr/>
          <a:lstStyle/>
          <a:p>
            <a:r>
              <a:rPr lang="en-US" dirty="0"/>
              <a:t>Synapse Analytics and the Machine Learning Process</a:t>
            </a:r>
          </a:p>
        </p:txBody>
      </p:sp>
      <p:sp>
        <p:nvSpPr>
          <p:cNvPr id="5" name="Rectangle 4">
            <a:extLst>
              <a:ext uri="{FF2B5EF4-FFF2-40B4-BE49-F238E27FC236}">
                <a16:creationId xmlns:a16="http://schemas.microsoft.com/office/drawing/2014/main" id="{03B842C5-D98C-4C13-A8EB-49B012C271F5}"/>
              </a:ext>
            </a:extLst>
          </p:cNvPr>
          <p:cNvSpPr/>
          <p:nvPr/>
        </p:nvSpPr>
        <p:spPr bwMode="auto">
          <a:xfrm>
            <a:off x="1589857" y="2737350"/>
            <a:ext cx="2608555"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Synapse Analytics</a:t>
            </a:r>
          </a:p>
        </p:txBody>
      </p:sp>
      <p:sp>
        <p:nvSpPr>
          <p:cNvPr id="7" name="Rectangle 6">
            <a:extLst>
              <a:ext uri="{FF2B5EF4-FFF2-40B4-BE49-F238E27FC236}">
                <a16:creationId xmlns:a16="http://schemas.microsoft.com/office/drawing/2014/main" id="{0AF6F29F-83D6-4DF6-8D35-C28A001B9FF6}"/>
              </a:ext>
            </a:extLst>
          </p:cNvPr>
          <p:cNvSpPr/>
          <p:nvPr/>
        </p:nvSpPr>
        <p:spPr bwMode="auto">
          <a:xfrm>
            <a:off x="1965115" y="337186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Spark Notebook</a:t>
            </a:r>
          </a:p>
        </p:txBody>
      </p:sp>
      <p:sp>
        <p:nvSpPr>
          <p:cNvPr id="8" name="Rectangle 7">
            <a:extLst>
              <a:ext uri="{FF2B5EF4-FFF2-40B4-BE49-F238E27FC236}">
                <a16:creationId xmlns:a16="http://schemas.microsoft.com/office/drawing/2014/main" id="{025493A1-4254-4C33-9A28-757E2111EADB}"/>
              </a:ext>
            </a:extLst>
          </p:cNvPr>
          <p:cNvSpPr/>
          <p:nvPr/>
        </p:nvSpPr>
        <p:spPr bwMode="auto">
          <a:xfrm>
            <a:off x="2122251" y="394685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Prepare data</a:t>
            </a:r>
          </a:p>
        </p:txBody>
      </p:sp>
      <p:pic>
        <p:nvPicPr>
          <p:cNvPr id="15" name="Picture 14">
            <a:extLst>
              <a:ext uri="{FF2B5EF4-FFF2-40B4-BE49-F238E27FC236}">
                <a16:creationId xmlns:a16="http://schemas.microsoft.com/office/drawing/2014/main" id="{A67FC7BC-E923-4B6E-9206-246E28D09097}"/>
              </a:ext>
            </a:extLst>
          </p:cNvPr>
          <p:cNvPicPr>
            <a:picLocks noChangeAspect="1"/>
          </p:cNvPicPr>
          <p:nvPr/>
        </p:nvPicPr>
        <p:blipFill>
          <a:blip r:embed="rId4"/>
          <a:stretch>
            <a:fillRect/>
          </a:stretch>
        </p:blipFill>
        <p:spPr>
          <a:xfrm>
            <a:off x="2110346" y="3474247"/>
            <a:ext cx="366663" cy="366663"/>
          </a:xfrm>
          <a:prstGeom prst="rect">
            <a:avLst/>
          </a:prstGeom>
        </p:spPr>
      </p:pic>
      <p:sp>
        <p:nvSpPr>
          <p:cNvPr id="16" name="Rectangle 15">
            <a:extLst>
              <a:ext uri="{FF2B5EF4-FFF2-40B4-BE49-F238E27FC236}">
                <a16:creationId xmlns:a16="http://schemas.microsoft.com/office/drawing/2014/main" id="{864F19F2-90EC-43AB-8782-E998549FEEFE}"/>
              </a:ext>
            </a:extLst>
          </p:cNvPr>
          <p:cNvSpPr/>
          <p:nvPr/>
        </p:nvSpPr>
        <p:spPr bwMode="auto">
          <a:xfrm>
            <a:off x="4757448"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Machine Learning</a:t>
            </a:r>
          </a:p>
        </p:txBody>
      </p:sp>
      <p:sp>
        <p:nvSpPr>
          <p:cNvPr id="18" name="Rectangle 17">
            <a:extLst>
              <a:ext uri="{FF2B5EF4-FFF2-40B4-BE49-F238E27FC236}">
                <a16:creationId xmlns:a16="http://schemas.microsoft.com/office/drawing/2014/main" id="{E5AB84F7-5A9B-4383-84A6-63B9DBBAE11C}"/>
              </a:ext>
            </a:extLst>
          </p:cNvPr>
          <p:cNvSpPr/>
          <p:nvPr/>
        </p:nvSpPr>
        <p:spPr bwMode="auto">
          <a:xfrm>
            <a:off x="5132706"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Notebook</a:t>
            </a:r>
          </a:p>
        </p:txBody>
      </p:sp>
      <p:sp>
        <p:nvSpPr>
          <p:cNvPr id="19" name="Rectangle 18">
            <a:extLst>
              <a:ext uri="{FF2B5EF4-FFF2-40B4-BE49-F238E27FC236}">
                <a16:creationId xmlns:a16="http://schemas.microsoft.com/office/drawing/2014/main" id="{3614B2B0-E241-4784-A84A-A47F0487C717}"/>
              </a:ext>
            </a:extLst>
          </p:cNvPr>
          <p:cNvSpPr/>
          <p:nvPr/>
        </p:nvSpPr>
        <p:spPr bwMode="auto">
          <a:xfrm>
            <a:off x="5289841"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Train model</a:t>
            </a:r>
          </a:p>
        </p:txBody>
      </p:sp>
      <p:pic>
        <p:nvPicPr>
          <p:cNvPr id="26" name="Picture 25">
            <a:extLst>
              <a:ext uri="{FF2B5EF4-FFF2-40B4-BE49-F238E27FC236}">
                <a16:creationId xmlns:a16="http://schemas.microsoft.com/office/drawing/2014/main" id="{89D11433-B4C7-4856-83DE-467B4F23F84E}"/>
              </a:ext>
            </a:extLst>
          </p:cNvPr>
          <p:cNvPicPr>
            <a:picLocks noChangeAspect="1"/>
          </p:cNvPicPr>
          <p:nvPr/>
        </p:nvPicPr>
        <p:blipFill>
          <a:blip r:embed="rId5"/>
          <a:stretch>
            <a:fillRect/>
          </a:stretch>
        </p:blipFill>
        <p:spPr>
          <a:xfrm>
            <a:off x="8503013" y="3269538"/>
            <a:ext cx="366663" cy="366663"/>
          </a:xfrm>
          <a:prstGeom prst="rect">
            <a:avLst/>
          </a:prstGeom>
        </p:spPr>
      </p:pic>
      <p:sp>
        <p:nvSpPr>
          <p:cNvPr id="27" name="Rectangle 26">
            <a:extLst>
              <a:ext uri="{FF2B5EF4-FFF2-40B4-BE49-F238E27FC236}">
                <a16:creationId xmlns:a16="http://schemas.microsoft.com/office/drawing/2014/main" id="{B186A2EA-A358-4FC5-B3DA-D0DB6D2A7BE1}"/>
              </a:ext>
            </a:extLst>
          </p:cNvPr>
          <p:cNvSpPr/>
          <p:nvPr/>
        </p:nvSpPr>
        <p:spPr bwMode="auto">
          <a:xfrm>
            <a:off x="7972999"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28" name="Picture 27">
            <a:extLst>
              <a:ext uri="{FF2B5EF4-FFF2-40B4-BE49-F238E27FC236}">
                <a16:creationId xmlns:a16="http://schemas.microsoft.com/office/drawing/2014/main" id="{2E43E066-8BB6-4746-B3E6-786A274A004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082519" y="2680052"/>
            <a:ext cx="366663" cy="366663"/>
          </a:xfrm>
          <a:prstGeom prst="rect">
            <a:avLst/>
          </a:prstGeom>
        </p:spPr>
      </p:pic>
      <p:sp>
        <p:nvSpPr>
          <p:cNvPr id="29" name="Rectangle 28">
            <a:extLst>
              <a:ext uri="{FF2B5EF4-FFF2-40B4-BE49-F238E27FC236}">
                <a16:creationId xmlns:a16="http://schemas.microsoft.com/office/drawing/2014/main" id="{EF87E48F-E345-4D0E-84B4-6362C0408E31}"/>
              </a:ext>
            </a:extLst>
          </p:cNvPr>
          <p:cNvSpPr/>
          <p:nvPr/>
        </p:nvSpPr>
        <p:spPr bwMode="auto">
          <a:xfrm>
            <a:off x="8348257"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30" name="Rectangle 29">
            <a:extLst>
              <a:ext uri="{FF2B5EF4-FFF2-40B4-BE49-F238E27FC236}">
                <a16:creationId xmlns:a16="http://schemas.microsoft.com/office/drawing/2014/main" id="{31E45CD7-46E9-439B-A435-C8D64B049276}"/>
              </a:ext>
            </a:extLst>
          </p:cNvPr>
          <p:cNvSpPr/>
          <p:nvPr/>
        </p:nvSpPr>
        <p:spPr bwMode="auto">
          <a:xfrm>
            <a:off x="8505393"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T-SQL PREDICT</a:t>
            </a:r>
          </a:p>
        </p:txBody>
      </p:sp>
      <p:sp>
        <p:nvSpPr>
          <p:cNvPr id="33" name="TextBox 32">
            <a:extLst>
              <a:ext uri="{FF2B5EF4-FFF2-40B4-BE49-F238E27FC236}">
                <a16:creationId xmlns:a16="http://schemas.microsoft.com/office/drawing/2014/main" id="{7B63AFA3-06A6-4DC1-8387-886BABBCC49A}"/>
              </a:ext>
            </a:extLst>
          </p:cNvPr>
          <p:cNvSpPr txBox="1"/>
          <p:nvPr/>
        </p:nvSpPr>
        <p:spPr>
          <a:xfrm>
            <a:off x="1648323"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Prepare data</a:t>
            </a:r>
          </a:p>
        </p:txBody>
      </p:sp>
      <p:sp>
        <p:nvSpPr>
          <p:cNvPr id="34" name="TextBox 33">
            <a:extLst>
              <a:ext uri="{FF2B5EF4-FFF2-40B4-BE49-F238E27FC236}">
                <a16:creationId xmlns:a16="http://schemas.microsoft.com/office/drawing/2014/main" id="{8042A580-0E70-4651-BEB4-7512128076F0}"/>
              </a:ext>
            </a:extLst>
          </p:cNvPr>
          <p:cNvSpPr txBox="1"/>
          <p:nvPr/>
        </p:nvSpPr>
        <p:spPr>
          <a:xfrm>
            <a:off x="4815914"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Train model</a:t>
            </a:r>
          </a:p>
        </p:txBody>
      </p:sp>
      <p:sp>
        <p:nvSpPr>
          <p:cNvPr id="35" name="TextBox 34">
            <a:extLst>
              <a:ext uri="{FF2B5EF4-FFF2-40B4-BE49-F238E27FC236}">
                <a16:creationId xmlns:a16="http://schemas.microsoft.com/office/drawing/2014/main" id="{FF344895-30A2-4127-A632-928674EA645D}"/>
              </a:ext>
            </a:extLst>
          </p:cNvPr>
          <p:cNvSpPr txBox="1"/>
          <p:nvPr/>
        </p:nvSpPr>
        <p:spPr>
          <a:xfrm>
            <a:off x="7932791"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Use model</a:t>
            </a:r>
          </a:p>
        </p:txBody>
      </p:sp>
      <p:sp>
        <p:nvSpPr>
          <p:cNvPr id="37" name="Rectangle 36">
            <a:extLst>
              <a:ext uri="{FF2B5EF4-FFF2-40B4-BE49-F238E27FC236}">
                <a16:creationId xmlns:a16="http://schemas.microsoft.com/office/drawing/2014/main" id="{BAEECA04-F57E-4DC8-AB46-2F6E99ACC51C}"/>
              </a:ext>
            </a:extLst>
          </p:cNvPr>
          <p:cNvSpPr/>
          <p:nvPr/>
        </p:nvSpPr>
        <p:spPr bwMode="auto">
          <a:xfrm>
            <a:off x="1963927" y="4496851"/>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SQL Script</a:t>
            </a:r>
          </a:p>
        </p:txBody>
      </p:sp>
      <p:sp>
        <p:nvSpPr>
          <p:cNvPr id="38" name="Rectangle 37">
            <a:extLst>
              <a:ext uri="{FF2B5EF4-FFF2-40B4-BE49-F238E27FC236}">
                <a16:creationId xmlns:a16="http://schemas.microsoft.com/office/drawing/2014/main" id="{295723A6-76A7-49D1-9BB5-C9FE2B9851BD}"/>
              </a:ext>
            </a:extLst>
          </p:cNvPr>
          <p:cNvSpPr/>
          <p:nvPr/>
        </p:nvSpPr>
        <p:spPr bwMode="auto">
          <a:xfrm>
            <a:off x="2121063" y="507184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Prepare data</a:t>
            </a:r>
          </a:p>
        </p:txBody>
      </p:sp>
      <p:pic>
        <p:nvPicPr>
          <p:cNvPr id="40" name="Picture 39">
            <a:extLst>
              <a:ext uri="{FF2B5EF4-FFF2-40B4-BE49-F238E27FC236}">
                <a16:creationId xmlns:a16="http://schemas.microsoft.com/office/drawing/2014/main" id="{5AEA46BA-EF44-4366-8F28-3920CF85C6B5}"/>
              </a:ext>
            </a:extLst>
          </p:cNvPr>
          <p:cNvPicPr>
            <a:picLocks noChangeAspect="1"/>
          </p:cNvPicPr>
          <p:nvPr/>
        </p:nvPicPr>
        <p:blipFill>
          <a:blip r:embed="rId5"/>
          <a:stretch>
            <a:fillRect/>
          </a:stretch>
        </p:blipFill>
        <p:spPr>
          <a:xfrm>
            <a:off x="2100824" y="4580184"/>
            <a:ext cx="366663" cy="366663"/>
          </a:xfrm>
          <a:prstGeom prst="rect">
            <a:avLst/>
          </a:prstGeom>
        </p:spPr>
      </p:pic>
      <p:cxnSp>
        <p:nvCxnSpPr>
          <p:cNvPr id="44" name="Straight Arrow Connector 43">
            <a:extLst>
              <a:ext uri="{FF2B5EF4-FFF2-40B4-BE49-F238E27FC236}">
                <a16:creationId xmlns:a16="http://schemas.microsoft.com/office/drawing/2014/main" id="{0FF4E5EE-7818-4048-8B6B-ACA848AC5326}"/>
              </a:ext>
            </a:extLst>
          </p:cNvPr>
          <p:cNvCxnSpPr>
            <a:cxnSpLocks/>
          </p:cNvCxnSpPr>
          <p:nvPr/>
        </p:nvCxnSpPr>
        <p:spPr>
          <a:xfrm flipV="1">
            <a:off x="4266114"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29AF7895-FE25-4B2D-8D59-CB8E47CC09C9}"/>
              </a:ext>
            </a:extLst>
          </p:cNvPr>
          <p:cNvPicPr>
            <a:picLocks noChangeAspect="1"/>
          </p:cNvPicPr>
          <p:nvPr/>
        </p:nvPicPr>
        <p:blipFill>
          <a:blip r:embed="rId4"/>
          <a:stretch>
            <a:fillRect/>
          </a:stretch>
        </p:blipFill>
        <p:spPr>
          <a:xfrm>
            <a:off x="5289841" y="3265967"/>
            <a:ext cx="366663" cy="366663"/>
          </a:xfrm>
          <a:prstGeom prst="rect">
            <a:avLst/>
          </a:prstGeom>
        </p:spPr>
      </p:pic>
      <p:sp>
        <p:nvSpPr>
          <p:cNvPr id="48" name="Rectangle 47">
            <a:extLst>
              <a:ext uri="{FF2B5EF4-FFF2-40B4-BE49-F238E27FC236}">
                <a16:creationId xmlns:a16="http://schemas.microsoft.com/office/drawing/2014/main" id="{20729520-7E8F-4DD5-9F5A-6EB79A72B97E}"/>
              </a:ext>
            </a:extLst>
          </p:cNvPr>
          <p:cNvSpPr/>
          <p:nvPr/>
        </p:nvSpPr>
        <p:spPr bwMode="auto">
          <a:xfrm>
            <a:off x="4757448" y="4492564"/>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Databricks</a:t>
            </a:r>
          </a:p>
          <a:p>
            <a:pPr algn="r" defTabSz="932293" fontAlgn="base">
              <a:lnSpc>
                <a:spcPct val="90000"/>
              </a:lnSpc>
              <a:spcBef>
                <a:spcPct val="0"/>
              </a:spcBef>
              <a:spcAft>
                <a:spcPct val="0"/>
              </a:spcAft>
            </a:pPr>
            <a:r>
              <a:rPr lang="en-US" sz="1100" dirty="0">
                <a:solidFill>
                  <a:schemeClr val="tx1">
                    <a:lumMod val="50000"/>
                    <a:lumOff val="50000"/>
                  </a:schemeClr>
                </a:solidFill>
                <a:ea typeface="Segoe UI" pitchFamily="34" charset="0"/>
                <a:cs typeface="Segoe UI" pitchFamily="34" charset="0"/>
              </a:rPr>
              <a:t>(Spark-based Machine Learning)</a:t>
            </a:r>
          </a:p>
        </p:txBody>
      </p:sp>
      <p:sp>
        <p:nvSpPr>
          <p:cNvPr id="49" name="Rectangle 48">
            <a:extLst>
              <a:ext uri="{FF2B5EF4-FFF2-40B4-BE49-F238E27FC236}">
                <a16:creationId xmlns:a16="http://schemas.microsoft.com/office/drawing/2014/main" id="{78BA10EB-305C-46FC-9196-5A82BB25A4D1}"/>
              </a:ext>
            </a:extLst>
          </p:cNvPr>
          <p:cNvSpPr/>
          <p:nvPr/>
        </p:nvSpPr>
        <p:spPr bwMode="auto">
          <a:xfrm>
            <a:off x="5132706" y="5127080"/>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Notebook</a:t>
            </a:r>
          </a:p>
        </p:txBody>
      </p:sp>
      <p:sp>
        <p:nvSpPr>
          <p:cNvPr id="50" name="Rectangle 49">
            <a:extLst>
              <a:ext uri="{FF2B5EF4-FFF2-40B4-BE49-F238E27FC236}">
                <a16:creationId xmlns:a16="http://schemas.microsoft.com/office/drawing/2014/main" id="{4E0FF8F5-2B20-4DB1-BAB1-6BE79A3E2D99}"/>
              </a:ext>
            </a:extLst>
          </p:cNvPr>
          <p:cNvSpPr/>
          <p:nvPr/>
        </p:nvSpPr>
        <p:spPr bwMode="auto">
          <a:xfrm>
            <a:off x="5289841" y="5702071"/>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Train model</a:t>
            </a:r>
          </a:p>
        </p:txBody>
      </p:sp>
      <p:pic>
        <p:nvPicPr>
          <p:cNvPr id="51" name="Picture 50">
            <a:extLst>
              <a:ext uri="{FF2B5EF4-FFF2-40B4-BE49-F238E27FC236}">
                <a16:creationId xmlns:a16="http://schemas.microsoft.com/office/drawing/2014/main" id="{009F4C6E-2580-473A-A985-1C573FE20DA0}"/>
              </a:ext>
            </a:extLst>
          </p:cNvPr>
          <p:cNvPicPr>
            <a:picLocks noChangeAspect="1"/>
          </p:cNvPicPr>
          <p:nvPr/>
        </p:nvPicPr>
        <p:blipFill>
          <a:blip r:embed="rId4"/>
          <a:stretch>
            <a:fillRect/>
          </a:stretch>
        </p:blipFill>
        <p:spPr>
          <a:xfrm>
            <a:off x="5289841" y="5229460"/>
            <a:ext cx="366663" cy="366663"/>
          </a:xfrm>
          <a:prstGeom prst="rect">
            <a:avLst/>
          </a:prstGeom>
        </p:spPr>
      </p:pic>
      <p:sp>
        <p:nvSpPr>
          <p:cNvPr id="53" name="Rectangle 52">
            <a:extLst>
              <a:ext uri="{FF2B5EF4-FFF2-40B4-BE49-F238E27FC236}">
                <a16:creationId xmlns:a16="http://schemas.microsoft.com/office/drawing/2014/main" id="{869F659F-42D3-42B8-B96E-4C3E82CC3690}"/>
              </a:ext>
            </a:extLst>
          </p:cNvPr>
          <p:cNvSpPr/>
          <p:nvPr/>
        </p:nvSpPr>
        <p:spPr bwMode="auto">
          <a:xfrm>
            <a:off x="7972999" y="44976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Kubernetes Service</a:t>
            </a:r>
          </a:p>
        </p:txBody>
      </p:sp>
      <p:sp>
        <p:nvSpPr>
          <p:cNvPr id="55" name="Rectangle 54">
            <a:extLst>
              <a:ext uri="{FF2B5EF4-FFF2-40B4-BE49-F238E27FC236}">
                <a16:creationId xmlns:a16="http://schemas.microsoft.com/office/drawing/2014/main" id="{2C51250A-900E-431E-B40F-095198DAF172}"/>
              </a:ext>
            </a:extLst>
          </p:cNvPr>
          <p:cNvSpPr/>
          <p:nvPr/>
        </p:nvSpPr>
        <p:spPr bwMode="auto">
          <a:xfrm>
            <a:off x="8348257" y="51321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Web service</a:t>
            </a:r>
          </a:p>
        </p:txBody>
      </p:sp>
      <p:sp>
        <p:nvSpPr>
          <p:cNvPr id="56" name="Rectangle 55">
            <a:extLst>
              <a:ext uri="{FF2B5EF4-FFF2-40B4-BE49-F238E27FC236}">
                <a16:creationId xmlns:a16="http://schemas.microsoft.com/office/drawing/2014/main" id="{B65D6068-D550-45A5-9B07-1921EFD4A292}"/>
              </a:ext>
            </a:extLst>
          </p:cNvPr>
          <p:cNvSpPr/>
          <p:nvPr/>
        </p:nvSpPr>
        <p:spPr bwMode="auto">
          <a:xfrm>
            <a:off x="8505393" y="57071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Real-time scoring</a:t>
            </a:r>
          </a:p>
        </p:txBody>
      </p:sp>
      <p:cxnSp>
        <p:nvCxnSpPr>
          <p:cNvPr id="57" name="Straight Arrow Connector 56">
            <a:extLst>
              <a:ext uri="{FF2B5EF4-FFF2-40B4-BE49-F238E27FC236}">
                <a16:creationId xmlns:a16="http://schemas.microsoft.com/office/drawing/2014/main" id="{81B5DEA9-044D-4B1A-9367-9D10395543D1}"/>
              </a:ext>
            </a:extLst>
          </p:cNvPr>
          <p:cNvCxnSpPr>
            <a:cxnSpLocks/>
          </p:cNvCxnSpPr>
          <p:nvPr/>
        </p:nvCxnSpPr>
        <p:spPr>
          <a:xfrm flipV="1">
            <a:off x="7395081"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9" name="Graphic 58" descr="Gears">
            <a:extLst>
              <a:ext uri="{FF2B5EF4-FFF2-40B4-BE49-F238E27FC236}">
                <a16:creationId xmlns:a16="http://schemas.microsoft.com/office/drawing/2014/main" id="{548DEB09-B232-4866-9DFA-C5B86A9BEBC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03013" y="5207033"/>
            <a:ext cx="425300" cy="425300"/>
          </a:xfrm>
          <a:prstGeom prst="rect">
            <a:avLst/>
          </a:prstGeom>
        </p:spPr>
      </p:pic>
      <p:pic>
        <p:nvPicPr>
          <p:cNvPr id="61" name="Picture 60" descr="A picture containing drawing&#10;&#10;Description automatically generated">
            <a:extLst>
              <a:ext uri="{FF2B5EF4-FFF2-40B4-BE49-F238E27FC236}">
                <a16:creationId xmlns:a16="http://schemas.microsoft.com/office/drawing/2014/main" id="{E1B56CEE-CCB2-4D24-9FF1-D2EDC68543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4874213" y="2661381"/>
            <a:ext cx="344898" cy="344898"/>
          </a:xfrm>
          <a:prstGeom prst="rect">
            <a:avLst/>
          </a:prstGeom>
        </p:spPr>
      </p:pic>
      <p:pic>
        <p:nvPicPr>
          <p:cNvPr id="62" name="Graphic 61">
            <a:extLst>
              <a:ext uri="{FF2B5EF4-FFF2-40B4-BE49-F238E27FC236}">
                <a16:creationId xmlns:a16="http://schemas.microsoft.com/office/drawing/2014/main" id="{73DC3A79-86F4-4A30-80D7-D648B0B3535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1665282" y="2862575"/>
            <a:ext cx="368279" cy="368279"/>
          </a:xfrm>
          <a:prstGeom prst="rect">
            <a:avLst/>
          </a:prstGeom>
        </p:spPr>
      </p:pic>
      <p:pic>
        <p:nvPicPr>
          <p:cNvPr id="65" name="Picture 64">
            <a:extLst>
              <a:ext uri="{FF2B5EF4-FFF2-40B4-BE49-F238E27FC236}">
                <a16:creationId xmlns:a16="http://schemas.microsoft.com/office/drawing/2014/main" id="{447544F3-1511-4BE0-8AFB-B017B7D01CA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21807" y="4580184"/>
            <a:ext cx="326450" cy="329289"/>
          </a:xfrm>
          <a:prstGeom prst="rect">
            <a:avLst/>
          </a:prstGeom>
        </p:spPr>
      </p:pic>
    </p:spTree>
    <p:extLst>
      <p:ext uri="{BB962C8B-B14F-4D97-AF65-F5344CB8AC3E}">
        <p14:creationId xmlns:p14="http://schemas.microsoft.com/office/powerpoint/2010/main" val="317575138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882535-96B7-4F88-9304-84982F266477}"/>
              </a:ext>
            </a:extLst>
          </p:cNvPr>
          <p:cNvSpPr/>
          <p:nvPr/>
        </p:nvSpPr>
        <p:spPr bwMode="auto">
          <a:xfrm>
            <a:off x="1810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Machine Learning</a:t>
            </a:r>
          </a:p>
        </p:txBody>
      </p:sp>
      <p:pic>
        <p:nvPicPr>
          <p:cNvPr id="2" name="Picture 1">
            <a:extLst>
              <a:ext uri="{FF2B5EF4-FFF2-40B4-BE49-F238E27FC236}">
                <a16:creationId xmlns:a16="http://schemas.microsoft.com/office/drawing/2014/main" id="{B9B3FC15-FEC3-49CD-A1B4-FD461D35AE88}"/>
              </a:ext>
            </a:extLst>
          </p:cNvPr>
          <p:cNvPicPr>
            <a:picLocks noChangeAspect="1"/>
          </p:cNvPicPr>
          <p:nvPr/>
        </p:nvPicPr>
        <p:blipFill>
          <a:blip r:embed="rId3"/>
          <a:stretch>
            <a:fillRect/>
          </a:stretch>
        </p:blipFill>
        <p:spPr>
          <a:xfrm>
            <a:off x="5119822" y="2822498"/>
            <a:ext cx="366663" cy="366663"/>
          </a:xfrm>
          <a:prstGeom prst="rect">
            <a:avLst/>
          </a:prstGeom>
        </p:spPr>
      </p:pic>
      <p:sp>
        <p:nvSpPr>
          <p:cNvPr id="6" name="Rectangle 5">
            <a:extLst>
              <a:ext uri="{FF2B5EF4-FFF2-40B4-BE49-F238E27FC236}">
                <a16:creationId xmlns:a16="http://schemas.microsoft.com/office/drawing/2014/main" id="{E991814D-1532-4112-BCC1-C96B4051E844}"/>
              </a:ext>
            </a:extLst>
          </p:cNvPr>
          <p:cNvSpPr/>
          <p:nvPr/>
        </p:nvSpPr>
        <p:spPr bwMode="auto">
          <a:xfrm>
            <a:off x="1967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Notebook</a:t>
            </a:r>
          </a:p>
        </p:txBody>
      </p:sp>
      <p:sp>
        <p:nvSpPr>
          <p:cNvPr id="7" name="Rectangle 6">
            <a:extLst>
              <a:ext uri="{FF2B5EF4-FFF2-40B4-BE49-F238E27FC236}">
                <a16:creationId xmlns:a16="http://schemas.microsoft.com/office/drawing/2014/main" id="{94D1E5FB-DA4C-42E3-AAFD-C2B07D007CE9}"/>
              </a:ext>
            </a:extLst>
          </p:cNvPr>
          <p:cNvSpPr/>
          <p:nvPr/>
        </p:nvSpPr>
        <p:spPr bwMode="auto">
          <a:xfrm>
            <a:off x="2124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Train Model</a:t>
            </a:r>
          </a:p>
        </p:txBody>
      </p:sp>
      <p:sp>
        <p:nvSpPr>
          <p:cNvPr id="8" name="Rectangle 7">
            <a:extLst>
              <a:ext uri="{FF2B5EF4-FFF2-40B4-BE49-F238E27FC236}">
                <a16:creationId xmlns:a16="http://schemas.microsoft.com/office/drawing/2014/main" id="{F996D5A2-C061-467F-A106-F1FD68FA2010}"/>
              </a:ext>
            </a:extLst>
          </p:cNvPr>
          <p:cNvSpPr/>
          <p:nvPr/>
        </p:nvSpPr>
        <p:spPr bwMode="auto">
          <a:xfrm>
            <a:off x="2124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Convert to ONNX</a:t>
            </a:r>
          </a:p>
        </p:txBody>
      </p:sp>
      <p:sp>
        <p:nvSpPr>
          <p:cNvPr id="9" name="Rectangle 8">
            <a:extLst>
              <a:ext uri="{FF2B5EF4-FFF2-40B4-BE49-F238E27FC236}">
                <a16:creationId xmlns:a16="http://schemas.microsoft.com/office/drawing/2014/main" id="{FFDEA2B5-319F-4B5A-B0A6-6496082BD1B1}"/>
              </a:ext>
            </a:extLst>
          </p:cNvPr>
          <p:cNvSpPr/>
          <p:nvPr/>
        </p:nvSpPr>
        <p:spPr bwMode="auto">
          <a:xfrm>
            <a:off x="2124633"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Export to Storage</a:t>
            </a:r>
          </a:p>
        </p:txBody>
      </p:sp>
      <p:sp>
        <p:nvSpPr>
          <p:cNvPr id="10" name="Rectangle 9">
            <a:extLst>
              <a:ext uri="{FF2B5EF4-FFF2-40B4-BE49-F238E27FC236}">
                <a16:creationId xmlns:a16="http://schemas.microsoft.com/office/drawing/2014/main" id="{38AB8138-0C41-4245-BAE4-4C8E7FA04551}"/>
              </a:ext>
            </a:extLst>
          </p:cNvPr>
          <p:cNvSpPr/>
          <p:nvPr/>
        </p:nvSpPr>
        <p:spPr bwMode="auto">
          <a:xfrm>
            <a:off x="1806784" y="5478407"/>
            <a:ext cx="2390436" cy="108808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Storage</a:t>
            </a:r>
          </a:p>
        </p:txBody>
      </p:sp>
      <p:pic>
        <p:nvPicPr>
          <p:cNvPr id="12" name="Graphic 11">
            <a:extLst>
              <a:ext uri="{FF2B5EF4-FFF2-40B4-BE49-F238E27FC236}">
                <a16:creationId xmlns:a16="http://schemas.microsoft.com/office/drawing/2014/main" id="{B4D1318E-E5FA-4466-85C6-0891E593F0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50113" y="5522931"/>
            <a:ext cx="365708" cy="365708"/>
          </a:xfrm>
          <a:prstGeom prst="rect">
            <a:avLst/>
          </a:prstGeom>
        </p:spPr>
      </p:pic>
      <p:sp>
        <p:nvSpPr>
          <p:cNvPr id="13" name="Rectangle 12">
            <a:extLst>
              <a:ext uri="{FF2B5EF4-FFF2-40B4-BE49-F238E27FC236}">
                <a16:creationId xmlns:a16="http://schemas.microsoft.com/office/drawing/2014/main" id="{BFB67F7E-00CD-47BD-81F1-3B7B08D11756}"/>
              </a:ext>
            </a:extLst>
          </p:cNvPr>
          <p:cNvSpPr/>
          <p:nvPr/>
        </p:nvSpPr>
        <p:spPr bwMode="auto">
          <a:xfrm>
            <a:off x="2122252" y="602649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Models</a:t>
            </a:r>
          </a:p>
        </p:txBody>
      </p:sp>
      <p:cxnSp>
        <p:nvCxnSpPr>
          <p:cNvPr id="15" name="Straight Arrow Connector 14">
            <a:extLst>
              <a:ext uri="{FF2B5EF4-FFF2-40B4-BE49-F238E27FC236}">
                <a16:creationId xmlns:a16="http://schemas.microsoft.com/office/drawing/2014/main" id="{986E79FE-6A78-4414-9690-DE9895DF142A}"/>
              </a:ext>
            </a:extLst>
          </p:cNvPr>
          <p:cNvCxnSpPr>
            <a:stCxn id="9" idx="2"/>
            <a:endCxn id="13" idx="0"/>
          </p:cNvCxnSpPr>
          <p:nvPr/>
        </p:nvCxnSpPr>
        <p:spPr>
          <a:xfrm flipH="1">
            <a:off x="3002002" y="4674858"/>
            <a:ext cx="2381" cy="1351633"/>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7283E7F-3D38-4635-AE25-F9BB9BD23D53}"/>
              </a:ext>
            </a:extLst>
          </p:cNvPr>
          <p:cNvPicPr>
            <a:picLocks noChangeAspect="1"/>
          </p:cNvPicPr>
          <p:nvPr/>
        </p:nvPicPr>
        <p:blipFill>
          <a:blip r:embed="rId6"/>
          <a:stretch>
            <a:fillRect/>
          </a:stretch>
        </p:blipFill>
        <p:spPr>
          <a:xfrm>
            <a:off x="2112728" y="2818927"/>
            <a:ext cx="366663" cy="366663"/>
          </a:xfrm>
          <a:prstGeom prst="rect">
            <a:avLst/>
          </a:prstGeom>
        </p:spPr>
      </p:pic>
      <p:sp>
        <p:nvSpPr>
          <p:cNvPr id="26" name="Rectangle 25">
            <a:extLst>
              <a:ext uri="{FF2B5EF4-FFF2-40B4-BE49-F238E27FC236}">
                <a16:creationId xmlns:a16="http://schemas.microsoft.com/office/drawing/2014/main" id="{0C2FCF45-DFCF-4060-B761-89F777644C5A}"/>
              </a:ext>
            </a:extLst>
          </p:cNvPr>
          <p:cNvSpPr/>
          <p:nvPr/>
        </p:nvSpPr>
        <p:spPr bwMode="auto">
          <a:xfrm>
            <a:off x="4807927"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27" name="Picture 26">
            <a:extLst>
              <a:ext uri="{FF2B5EF4-FFF2-40B4-BE49-F238E27FC236}">
                <a16:creationId xmlns:a16="http://schemas.microsoft.com/office/drawing/2014/main" id="{86726DCB-DFF9-4D3D-8347-8169C9EDBEB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988962" y="2203459"/>
            <a:ext cx="366663" cy="366663"/>
          </a:xfrm>
          <a:prstGeom prst="rect">
            <a:avLst/>
          </a:prstGeom>
        </p:spPr>
      </p:pic>
      <p:sp>
        <p:nvSpPr>
          <p:cNvPr id="28" name="Rectangle 27">
            <a:extLst>
              <a:ext uri="{FF2B5EF4-FFF2-40B4-BE49-F238E27FC236}">
                <a16:creationId xmlns:a16="http://schemas.microsoft.com/office/drawing/2014/main" id="{2C5C4485-EC25-4B17-82A5-DD455B9594A7}"/>
              </a:ext>
            </a:extLst>
          </p:cNvPr>
          <p:cNvSpPr/>
          <p:nvPr/>
        </p:nvSpPr>
        <p:spPr bwMode="auto">
          <a:xfrm>
            <a:off x="4965066"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29" name="Rectangle 28">
            <a:extLst>
              <a:ext uri="{FF2B5EF4-FFF2-40B4-BE49-F238E27FC236}">
                <a16:creationId xmlns:a16="http://schemas.microsoft.com/office/drawing/2014/main" id="{97777C42-3A39-4D1A-9C80-1AC39B035C28}"/>
              </a:ext>
            </a:extLst>
          </p:cNvPr>
          <p:cNvSpPr/>
          <p:nvPr/>
        </p:nvSpPr>
        <p:spPr bwMode="auto">
          <a:xfrm>
            <a:off x="5122201"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Read model</a:t>
            </a:r>
          </a:p>
        </p:txBody>
      </p:sp>
      <p:sp>
        <p:nvSpPr>
          <p:cNvPr id="30" name="Rectangle 29">
            <a:extLst>
              <a:ext uri="{FF2B5EF4-FFF2-40B4-BE49-F238E27FC236}">
                <a16:creationId xmlns:a16="http://schemas.microsoft.com/office/drawing/2014/main" id="{503EC68A-8760-487C-AE2D-EE2493ABA497}"/>
              </a:ext>
            </a:extLst>
          </p:cNvPr>
          <p:cNvSpPr/>
          <p:nvPr/>
        </p:nvSpPr>
        <p:spPr bwMode="auto">
          <a:xfrm>
            <a:off x="5122201"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Load into Table</a:t>
            </a:r>
          </a:p>
        </p:txBody>
      </p:sp>
      <p:sp>
        <p:nvSpPr>
          <p:cNvPr id="31" name="Rectangle 30">
            <a:extLst>
              <a:ext uri="{FF2B5EF4-FFF2-40B4-BE49-F238E27FC236}">
                <a16:creationId xmlns:a16="http://schemas.microsoft.com/office/drawing/2014/main" id="{BBADA3B0-8C5F-4713-A1FF-AA123E4817D6}"/>
              </a:ext>
            </a:extLst>
          </p:cNvPr>
          <p:cNvSpPr/>
          <p:nvPr/>
        </p:nvSpPr>
        <p:spPr bwMode="auto">
          <a:xfrm>
            <a:off x="8010251"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Insert Predictions</a:t>
            </a:r>
          </a:p>
        </p:txBody>
      </p:sp>
      <p:cxnSp>
        <p:nvCxnSpPr>
          <p:cNvPr id="34" name="Connector: Elbow 33">
            <a:extLst>
              <a:ext uri="{FF2B5EF4-FFF2-40B4-BE49-F238E27FC236}">
                <a16:creationId xmlns:a16="http://schemas.microsoft.com/office/drawing/2014/main" id="{26AF1B1F-E2E5-41ED-8A6D-322FFBF4175C}"/>
              </a:ext>
            </a:extLst>
          </p:cNvPr>
          <p:cNvCxnSpPr>
            <a:stCxn id="13" idx="3"/>
            <a:endCxn id="29" idx="1"/>
          </p:cNvCxnSpPr>
          <p:nvPr/>
        </p:nvCxnSpPr>
        <p:spPr>
          <a:xfrm flipV="1">
            <a:off x="3881751" y="3474868"/>
            <a:ext cx="1240451" cy="2734954"/>
          </a:xfrm>
          <a:prstGeom prst="bentConnector3">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19B020-1B78-417F-830B-40D870E01F38}"/>
              </a:ext>
            </a:extLst>
          </p:cNvPr>
          <p:cNvCxnSpPr/>
          <p:nvPr/>
        </p:nvCxnSpPr>
        <p:spPr>
          <a:xfrm>
            <a:off x="3004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6E87157-48CB-4D65-9D75-A654A0CD9342}"/>
              </a:ext>
            </a:extLst>
          </p:cNvPr>
          <p:cNvCxnSpPr/>
          <p:nvPr/>
        </p:nvCxnSpPr>
        <p:spPr>
          <a:xfrm>
            <a:off x="3004382" y="4166530"/>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BE8C2F2-087A-468B-9682-E0E40876863F}"/>
              </a:ext>
            </a:extLst>
          </p:cNvPr>
          <p:cNvCxnSpPr/>
          <p:nvPr/>
        </p:nvCxnSpPr>
        <p:spPr>
          <a:xfrm>
            <a:off x="6001950"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A72587B5-1D5D-4AAE-86D8-DC3FF1C4AEF4}"/>
              </a:ext>
            </a:extLst>
          </p:cNvPr>
          <p:cNvPicPr>
            <a:picLocks noChangeAspect="1"/>
          </p:cNvPicPr>
          <p:nvPr/>
        </p:nvPicPr>
        <p:blipFill>
          <a:blip r:embed="rId3"/>
          <a:stretch>
            <a:fillRect/>
          </a:stretch>
        </p:blipFill>
        <p:spPr>
          <a:xfrm>
            <a:off x="8010253" y="2822498"/>
            <a:ext cx="366663" cy="366663"/>
          </a:xfrm>
          <a:prstGeom prst="rect">
            <a:avLst/>
          </a:prstGeom>
        </p:spPr>
      </p:pic>
      <p:sp>
        <p:nvSpPr>
          <p:cNvPr id="44" name="Rectangle 43">
            <a:extLst>
              <a:ext uri="{FF2B5EF4-FFF2-40B4-BE49-F238E27FC236}">
                <a16:creationId xmlns:a16="http://schemas.microsoft.com/office/drawing/2014/main" id="{A4C2BCA7-6350-4AC9-A241-F434E3E4B38C}"/>
              </a:ext>
            </a:extLst>
          </p:cNvPr>
          <p:cNvSpPr/>
          <p:nvPr/>
        </p:nvSpPr>
        <p:spPr bwMode="auto">
          <a:xfrm>
            <a:off x="7698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45" name="Picture 44">
            <a:extLst>
              <a:ext uri="{FF2B5EF4-FFF2-40B4-BE49-F238E27FC236}">
                <a16:creationId xmlns:a16="http://schemas.microsoft.com/office/drawing/2014/main" id="{C613A929-7FEA-49AD-B24E-03E39839E54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79393" y="2203459"/>
            <a:ext cx="366663" cy="366663"/>
          </a:xfrm>
          <a:prstGeom prst="rect">
            <a:avLst/>
          </a:prstGeom>
        </p:spPr>
      </p:pic>
      <p:sp>
        <p:nvSpPr>
          <p:cNvPr id="46" name="Rectangle 45">
            <a:extLst>
              <a:ext uri="{FF2B5EF4-FFF2-40B4-BE49-F238E27FC236}">
                <a16:creationId xmlns:a16="http://schemas.microsoft.com/office/drawing/2014/main" id="{C9D20537-F346-4A16-80F9-873F2F47B04F}"/>
              </a:ext>
            </a:extLst>
          </p:cNvPr>
          <p:cNvSpPr/>
          <p:nvPr/>
        </p:nvSpPr>
        <p:spPr bwMode="auto">
          <a:xfrm>
            <a:off x="7855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47" name="Rectangle 46">
            <a:extLst>
              <a:ext uri="{FF2B5EF4-FFF2-40B4-BE49-F238E27FC236}">
                <a16:creationId xmlns:a16="http://schemas.microsoft.com/office/drawing/2014/main" id="{15F86F2F-1EAA-47F9-A66D-04B6FB29B771}"/>
              </a:ext>
            </a:extLst>
          </p:cNvPr>
          <p:cNvSpPr/>
          <p:nvPr/>
        </p:nvSpPr>
        <p:spPr bwMode="auto">
          <a:xfrm>
            <a:off x="8012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Load from Table</a:t>
            </a:r>
          </a:p>
        </p:txBody>
      </p:sp>
      <p:sp>
        <p:nvSpPr>
          <p:cNvPr id="48" name="Rectangle 47">
            <a:extLst>
              <a:ext uri="{FF2B5EF4-FFF2-40B4-BE49-F238E27FC236}">
                <a16:creationId xmlns:a16="http://schemas.microsoft.com/office/drawing/2014/main" id="{D09341FF-31DD-46BE-BE0A-62B0F5488EB6}"/>
              </a:ext>
            </a:extLst>
          </p:cNvPr>
          <p:cNvSpPr/>
          <p:nvPr/>
        </p:nvSpPr>
        <p:spPr bwMode="auto">
          <a:xfrm>
            <a:off x="8012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Use Predict</a:t>
            </a:r>
          </a:p>
        </p:txBody>
      </p:sp>
      <p:cxnSp>
        <p:nvCxnSpPr>
          <p:cNvPr id="50" name="Straight Arrow Connector 49">
            <a:extLst>
              <a:ext uri="{FF2B5EF4-FFF2-40B4-BE49-F238E27FC236}">
                <a16:creationId xmlns:a16="http://schemas.microsoft.com/office/drawing/2014/main" id="{7358B394-BED4-4A76-A3B7-2842AED2D5BD}"/>
              </a:ext>
            </a:extLst>
          </p:cNvPr>
          <p:cNvCxnSpPr/>
          <p:nvPr/>
        </p:nvCxnSpPr>
        <p:spPr>
          <a:xfrm>
            <a:off x="8892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463B63A-C51E-475C-8F01-76A320898E63}"/>
              </a:ext>
            </a:extLst>
          </p:cNvPr>
          <p:cNvSpPr txBox="1"/>
          <p:nvPr/>
        </p:nvSpPr>
        <p:spPr>
          <a:xfrm>
            <a:off x="1705598"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Create the model</a:t>
            </a:r>
          </a:p>
        </p:txBody>
      </p:sp>
      <p:sp>
        <p:nvSpPr>
          <p:cNvPr id="53" name="TextBox 52">
            <a:extLst>
              <a:ext uri="{FF2B5EF4-FFF2-40B4-BE49-F238E27FC236}">
                <a16:creationId xmlns:a16="http://schemas.microsoft.com/office/drawing/2014/main" id="{1A332502-3F02-46D0-8BE5-8C7543D35CA8}"/>
              </a:ext>
            </a:extLst>
          </p:cNvPr>
          <p:cNvSpPr txBox="1"/>
          <p:nvPr/>
        </p:nvSpPr>
        <p:spPr>
          <a:xfrm>
            <a:off x="4756139"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Register the model</a:t>
            </a:r>
          </a:p>
        </p:txBody>
      </p:sp>
      <p:sp>
        <p:nvSpPr>
          <p:cNvPr id="54" name="TextBox 53">
            <a:extLst>
              <a:ext uri="{FF2B5EF4-FFF2-40B4-BE49-F238E27FC236}">
                <a16:creationId xmlns:a16="http://schemas.microsoft.com/office/drawing/2014/main" id="{03F1AC52-D74E-4D7D-B5F1-C2748B133DB0}"/>
              </a:ext>
            </a:extLst>
          </p:cNvPr>
          <p:cNvSpPr txBox="1"/>
          <p:nvPr/>
        </p:nvSpPr>
        <p:spPr>
          <a:xfrm>
            <a:off x="7698357"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Use the </a:t>
            </a:r>
            <a:br>
              <a:rPr lang="en-US" sz="2400">
                <a:gradFill>
                  <a:gsLst>
                    <a:gs pos="2917">
                      <a:schemeClr val="tx1"/>
                    </a:gs>
                    <a:gs pos="30000">
                      <a:schemeClr val="tx1"/>
                    </a:gs>
                  </a:gsLst>
                  <a:lin ang="5400000" scaled="0"/>
                </a:gradFill>
              </a:rPr>
            </a:br>
            <a:r>
              <a:rPr lang="en-US" sz="2400">
                <a:gradFill>
                  <a:gsLst>
                    <a:gs pos="2917">
                      <a:schemeClr val="tx1"/>
                    </a:gs>
                    <a:gs pos="30000">
                      <a:schemeClr val="tx1"/>
                    </a:gs>
                  </a:gsLst>
                  <a:lin ang="5400000" scaled="0"/>
                </a:gradFill>
              </a:rPr>
              <a:t>model</a:t>
            </a:r>
          </a:p>
        </p:txBody>
      </p:sp>
      <p:cxnSp>
        <p:nvCxnSpPr>
          <p:cNvPr id="56" name="Straight Arrow Connector 55">
            <a:extLst>
              <a:ext uri="{FF2B5EF4-FFF2-40B4-BE49-F238E27FC236}">
                <a16:creationId xmlns:a16="http://schemas.microsoft.com/office/drawing/2014/main" id="{DA03F7D1-E01B-48EC-8B49-FF3AF0107D1C}"/>
              </a:ext>
            </a:extLst>
          </p:cNvPr>
          <p:cNvCxnSpPr>
            <a:stCxn id="48" idx="2"/>
            <a:endCxn id="31" idx="0"/>
          </p:cNvCxnSpPr>
          <p:nvPr/>
        </p:nvCxnSpPr>
        <p:spPr>
          <a:xfrm flipH="1">
            <a:off x="8890002" y="4166530"/>
            <a:ext cx="238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D24E6BF-1C39-407C-86FC-46B0EE607075}"/>
              </a:ext>
            </a:extLst>
          </p:cNvPr>
          <p:cNvSpPr>
            <a:spLocks noGrp="1"/>
          </p:cNvSpPr>
          <p:nvPr>
            <p:ph type="title"/>
          </p:nvPr>
        </p:nvSpPr>
        <p:spPr/>
        <p:txBody>
          <a:bodyPr/>
          <a:lstStyle/>
          <a:p>
            <a:r>
              <a:rPr lang="en-US"/>
              <a:t>Making predictions with T-SQL</a:t>
            </a:r>
          </a:p>
        </p:txBody>
      </p:sp>
    </p:spTree>
    <p:extLst>
      <p:ext uri="{BB962C8B-B14F-4D97-AF65-F5344CB8AC3E}">
        <p14:creationId xmlns:p14="http://schemas.microsoft.com/office/powerpoint/2010/main" val="61820187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a:xfrm>
            <a:off x="426426" y="341123"/>
            <a:ext cx="5378630" cy="788791"/>
          </a:xfrm>
        </p:spPr>
        <p:txBody>
          <a:bodyPr/>
          <a:lstStyle/>
          <a:p>
            <a:r>
              <a:rPr lang="en-US" dirty="0"/>
              <a:t>Predict</a:t>
            </a:r>
          </a:p>
        </p:txBody>
      </p:sp>
      <p:sp>
        <p:nvSpPr>
          <p:cNvPr id="4" name="Text Placeholder 3">
            <a:extLst>
              <a:ext uri="{FF2B5EF4-FFF2-40B4-BE49-F238E27FC236}">
                <a16:creationId xmlns:a16="http://schemas.microsoft.com/office/drawing/2014/main" id="{FBE7CA56-4768-42B8-8F9B-297C5C511367}"/>
              </a:ext>
            </a:extLst>
          </p:cNvPr>
          <p:cNvSpPr>
            <a:spLocks noGrp="1"/>
          </p:cNvSpPr>
          <p:nvPr>
            <p:ph type="body" sz="quarter" idx="11"/>
          </p:nvPr>
        </p:nvSpPr>
        <p:spPr>
          <a:xfrm>
            <a:off x="426424" y="1129914"/>
            <a:ext cx="5129249" cy="5666663"/>
          </a:xfrm>
        </p:spPr>
        <p:txBody>
          <a:bodyPr/>
          <a:lstStyle/>
          <a:p>
            <a:r>
              <a:rPr lang="en-US" sz="1800" dirty="0">
                <a:solidFill>
                  <a:schemeClr val="tx2"/>
                </a:solidFill>
                <a:latin typeface="+mj-lt"/>
              </a:rPr>
              <a:t>Overview</a:t>
            </a:r>
            <a:endParaRPr lang="en-US" dirty="0">
              <a:solidFill>
                <a:schemeClr val="tx2"/>
              </a:solidFill>
              <a:latin typeface="+mj-lt"/>
            </a:endParaRPr>
          </a:p>
          <a:p>
            <a:pPr>
              <a:lnSpc>
                <a:spcPct val="150000"/>
              </a:lnSpc>
            </a:pPr>
            <a:r>
              <a:rPr lang="en-US" sz="1600" dirty="0"/>
              <a:t>It provides ability to import existing machine learning models and score them within provisioned SQL. It takes ONNX (Open Neural Network Exchange) and data as inputs and generates prediction based on model.</a:t>
            </a:r>
          </a:p>
          <a:p>
            <a:r>
              <a:rPr lang="en-US" sz="1800" dirty="0">
                <a:solidFill>
                  <a:schemeClr val="tx2"/>
                </a:solidFill>
                <a:latin typeface="+mj-lt"/>
              </a:rPr>
              <a:t>Benefits</a:t>
            </a:r>
            <a:endParaRPr lang="en-US" sz="1600" dirty="0"/>
          </a:p>
          <a:p>
            <a:pPr marL="457200" indent="-457200">
              <a:buAutoNum type="arabicPeriod"/>
            </a:pPr>
            <a:r>
              <a:rPr lang="en-US" sz="1600" dirty="0"/>
              <a:t>It empowers data engineers to successfully deploy machine learning models with the familiar T-SQL interface </a:t>
            </a:r>
          </a:p>
          <a:p>
            <a:pPr marL="457200" indent="-457200">
              <a:buAutoNum type="arabicPeriod"/>
            </a:pPr>
            <a:r>
              <a:rPr lang="en-US" sz="1600" dirty="0"/>
              <a:t>It offers seamless collaboration with data scientists</a:t>
            </a:r>
          </a:p>
          <a:p>
            <a:pPr marL="457200" indent="-457200">
              <a:buAutoNum type="arabicPeriod"/>
            </a:pPr>
            <a:r>
              <a:rPr lang="en-US" sz="1600" dirty="0"/>
              <a:t>It generates new columns, but the number of columns and their data types depends on the type of model that was used for prediction.</a:t>
            </a:r>
            <a:endParaRPr lang="en-US" dirty="0"/>
          </a:p>
          <a:p>
            <a:endParaRPr lang="en-US" dirty="0"/>
          </a:p>
        </p:txBody>
      </p:sp>
      <p:sp>
        <p:nvSpPr>
          <p:cNvPr id="2" name="Rectangle 1">
            <a:extLst>
              <a:ext uri="{FF2B5EF4-FFF2-40B4-BE49-F238E27FC236}">
                <a16:creationId xmlns:a16="http://schemas.microsoft.com/office/drawing/2014/main" id="{74D3F762-9CCC-4435-BDF6-8809BD4ACE25}"/>
              </a:ext>
            </a:extLst>
          </p:cNvPr>
          <p:cNvSpPr/>
          <p:nvPr/>
        </p:nvSpPr>
        <p:spPr>
          <a:xfrm>
            <a:off x="5749636" y="1697850"/>
            <a:ext cx="6328753" cy="489364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Syntax</a:t>
            </a: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PREDICT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MODEL = @model | model_literal,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DATA = object AS &lt;table_alias&gt;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WITH ( &lt;result_set_definition&gt;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&lt;result_set_definition&gt;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 column_name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data_type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MODEL = @model | model_literal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highlight>
                <a:srgbClr val="FFFFFF"/>
              </a:highligh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highlight>
                  <a:srgbClr val="FFFFFF"/>
                </a:highlight>
                <a:latin typeface="Calibri" panose="020F0502020204030204" pitchFamily="34" charset="0"/>
                <a:cs typeface="Calibri" panose="020F0502020204030204" pitchFamily="34" charset="0"/>
              </a:rPr>
              <a:t>Example</a:t>
            </a:r>
            <a:r>
              <a:rPr lang="en-US" sz="1200" dirty="0">
                <a:highlight>
                  <a:srgbClr val="FFFFFF"/>
                </a:highlight>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8000"/>
              </a:solidFill>
              <a:highlight>
                <a:srgbClr val="FFFFFF"/>
              </a:highlight>
              <a:latin typeface="Calibri" panose="020F0502020204030204" pitchFamily="34" charset="0"/>
              <a:cs typeface="Calibri" panose="020F0502020204030204" pitchFamily="34" charset="0"/>
            </a:endParaRPr>
          </a:p>
          <a:p>
            <a:r>
              <a:rPr lang="en-US" sz="1200" b="0" dirty="0">
                <a:solidFill>
                  <a:srgbClr val="0000FF"/>
                </a:solidFill>
                <a:effectLst/>
                <a:latin typeface="Consolas" panose="020B0609020204030204" pitchFamily="49" charset="0"/>
              </a:rPr>
              <a:t>DECLARE</a:t>
            </a:r>
            <a:r>
              <a:rPr lang="en-US" sz="1200" b="0" dirty="0">
                <a:solidFill>
                  <a:srgbClr val="000000"/>
                </a:solidFill>
                <a:effectLst/>
                <a:latin typeface="Consolas" panose="020B0609020204030204" pitchFamily="49" charset="0"/>
              </a:rPr>
              <a:t> @model </a:t>
            </a:r>
            <a:r>
              <a:rPr lang="en-US" sz="1200" b="0" dirty="0">
                <a:solidFill>
                  <a:srgbClr val="0000FF"/>
                </a:solidFill>
                <a:effectLst/>
                <a:latin typeface="Consolas" panose="020B0609020204030204" pitchFamily="49" charset="0"/>
              </a:rPr>
              <a:t>varbinary</a:t>
            </a:r>
            <a:r>
              <a:rPr lang="en-US" sz="1200" b="0" dirty="0">
                <a:solidFill>
                  <a:srgbClr val="000000"/>
                </a:solidFill>
                <a:effectLst/>
                <a:latin typeface="Consolas" panose="020B0609020204030204" pitchFamily="49" charset="0"/>
              </a:rPr>
              <a:t>(max) = (</a:t>
            </a:r>
            <a:r>
              <a:rPr lang="en-US" sz="1200" b="0" dirty="0">
                <a:solidFill>
                  <a:srgbClr val="0000FF"/>
                </a:solidFill>
                <a:effectLst/>
                <a:latin typeface="Consolas" panose="020B0609020204030204" pitchFamily="49" charset="0"/>
              </a:rPr>
              <a:t>SELECT</a:t>
            </a:r>
            <a:r>
              <a:rPr lang="en-US" sz="1200" b="0" dirty="0">
                <a:solidFill>
                  <a:srgbClr val="000000"/>
                </a:solidFill>
                <a:effectLst/>
                <a:latin typeface="Consolas" panose="020B0609020204030204" pitchFamily="49" charset="0"/>
              </a:rPr>
              <a:t> Model </a:t>
            </a:r>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Models </a:t>
            </a:r>
            <a:r>
              <a:rPr lang="en-US" sz="1200" b="0" dirty="0">
                <a:solidFill>
                  <a:srgbClr val="0000FF"/>
                </a:solidFill>
                <a:effectLst/>
                <a:latin typeface="Consolas" panose="020B0609020204030204" pitchFamily="49" charset="0"/>
              </a:rPr>
              <a:t>WHERE</a:t>
            </a:r>
            <a:r>
              <a:rPr lang="en-US" sz="1200" b="0" dirty="0">
                <a:solidFill>
                  <a:srgbClr val="000000"/>
                </a:solidFill>
                <a:effectLst/>
                <a:latin typeface="Consolas" panose="020B0609020204030204" pitchFamily="49" charset="0"/>
              </a:rPr>
              <a:t> Id = &lt;&gt;);</a:t>
            </a:r>
          </a:p>
          <a:p>
            <a:r>
              <a:rPr lang="en-US" sz="1200" b="0" dirty="0">
                <a:solidFill>
                  <a:srgbClr val="0000FF"/>
                </a:solidFill>
                <a:effectLst/>
                <a:latin typeface="Consolas" panose="020B0609020204030204" pitchFamily="49" charset="0"/>
              </a:rPr>
              <a:t>SELECT</a:t>
            </a:r>
            <a:r>
              <a:rPr lang="en-US" sz="1200" b="0" dirty="0">
                <a:solidFill>
                  <a:srgbClr val="000000"/>
                </a:solidFill>
                <a:effectLst/>
                <a:latin typeface="Consolas" panose="020B0609020204030204" pitchFamily="49" charset="0"/>
              </a:rPr>
              <a:t> d.*, p.Score</a:t>
            </a:r>
          </a:p>
          <a:p>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PREDICT(MODEL = @model,</a:t>
            </a:r>
          </a:p>
          <a:p>
            <a:r>
              <a:rPr lang="en-US" sz="1200" b="0" dirty="0">
                <a:solidFill>
                  <a:srgbClr val="0000FF"/>
                </a:solidFill>
                <a:effectLst/>
                <a:latin typeface="Consolas" panose="020B0609020204030204" pitchFamily="49" charset="0"/>
              </a:rPr>
              <a:t>DATA</a:t>
            </a:r>
            <a:r>
              <a:rPr lang="en-US" sz="1200" b="0" dirty="0">
                <a:solidFill>
                  <a:srgbClr val="000000"/>
                </a:solidFill>
                <a:effectLst/>
                <a:latin typeface="Consolas" panose="020B0609020204030204" pitchFamily="49" charset="0"/>
              </a:rPr>
              <a:t> = dbo.mytable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d) </a:t>
            </a:r>
            <a:r>
              <a:rPr lang="en-US" sz="1200" b="0" dirty="0">
                <a:solidFill>
                  <a:srgbClr val="0000FF"/>
                </a:solidFill>
                <a:effectLst/>
                <a:latin typeface="Consolas" panose="020B0609020204030204" pitchFamily="49" charset="0"/>
              </a:rPr>
              <a:t>WITH</a:t>
            </a:r>
            <a:r>
              <a:rPr lang="en-US" sz="1200" b="0" dirty="0">
                <a:solidFill>
                  <a:srgbClr val="000000"/>
                </a:solidFill>
                <a:effectLst/>
                <a:latin typeface="Consolas" panose="020B0609020204030204" pitchFamily="49" charset="0"/>
              </a:rPr>
              <a:t> (Score </a:t>
            </a:r>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8000"/>
              </a:solidFill>
              <a:effectLst/>
              <a:highlight>
                <a:srgbClr val="FFFFFF"/>
              </a:highligh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7891025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3"/>
            <a:ext cx="3176027" cy="941145"/>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1</a:t>
            </a:r>
            <a:r>
              <a:rPr lang="en-US" sz="1961" b="1">
                <a:solidFill>
                  <a:srgbClr val="8661C5"/>
                </a:solidFill>
              </a:rPr>
              <a:t>  Apache Spark</a:t>
            </a:r>
          </a:p>
          <a:p>
            <a:pPr marL="281677" lvl="1" indent="0" defTabSz="932563">
              <a:buNone/>
              <a:defRPr/>
            </a:pPr>
            <a:r>
              <a:rPr lang="en-US" sz="1765">
                <a:solidFill>
                  <a:srgbClr val="1A1A1A"/>
                </a:solidFill>
              </a:rPr>
              <a:t>Overview of Apache Spark.</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2766395"/>
            <a:ext cx="360751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dirty="0">
                <a:solidFill>
                  <a:srgbClr val="3B2E58"/>
                </a:solidFill>
              </a:rPr>
              <a:t>2</a:t>
            </a:r>
            <a:r>
              <a:rPr lang="en-US" sz="1961" b="1" dirty="0">
                <a:solidFill>
                  <a:srgbClr val="8661C5"/>
                </a:solidFill>
              </a:rPr>
              <a:t>  Apache Spark in Synapse</a:t>
            </a:r>
          </a:p>
          <a:p>
            <a:pPr marL="281677" lvl="1" indent="0" defTabSz="932563">
              <a:buNone/>
              <a:defRPr/>
            </a:pPr>
            <a:r>
              <a:rPr lang="en-US" sz="1765" dirty="0">
                <a:solidFill>
                  <a:srgbClr val="1A1A1A"/>
                </a:solidFill>
              </a:rPr>
              <a:t>How Spark is utilized within Synapse.</a:t>
            </a:r>
          </a:p>
          <a:p>
            <a:pPr marL="0" indent="0" defTabSz="932563">
              <a:buNone/>
              <a:defRPr/>
            </a:pPr>
            <a:endParaRPr lang="en-US" sz="1961" dirty="0">
              <a:solidFill>
                <a:srgbClr val="8661C5"/>
              </a:solidFill>
            </a:endParaRPr>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183140"/>
            <a:ext cx="4155011"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3</a:t>
            </a:r>
            <a:r>
              <a:rPr lang="en-US" sz="1961" b="1">
                <a:solidFill>
                  <a:srgbClr val="8661C5"/>
                </a:solidFill>
              </a:rPr>
              <a:t>  Notebooks</a:t>
            </a:r>
          </a:p>
          <a:p>
            <a:pPr marL="281677" lvl="1" indent="0" defTabSz="932563">
              <a:buNone/>
              <a:defRPr/>
            </a:pPr>
            <a:r>
              <a:rPr lang="en-US" sz="1765">
                <a:solidFill>
                  <a:srgbClr val="1A1A1A"/>
                </a:solidFill>
              </a:rPr>
              <a:t>Understand the notebook paradigm and how to use them in Synapse.</a:t>
            </a:r>
          </a:p>
          <a:p>
            <a:pPr marL="0" indent="0" defTabSz="932563">
              <a:buNone/>
              <a:defRPr/>
            </a:pPr>
            <a:endParaRPr lang="en-US" sz="1961">
              <a:solidFill>
                <a:srgbClr val="8661C5"/>
              </a:solidFill>
            </a:endParaRPr>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715020" y="5599885"/>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4</a:t>
            </a:r>
            <a:r>
              <a:rPr lang="en-US" sz="1961" b="1">
                <a:solidFill>
                  <a:srgbClr val="8661C5"/>
                </a:solidFill>
              </a:rPr>
              <a:t>  Machine Learning</a:t>
            </a:r>
          </a:p>
          <a:p>
            <a:pPr marL="281677" lvl="1" indent="0" defTabSz="932563">
              <a:buNone/>
              <a:defRPr/>
            </a:pPr>
            <a:r>
              <a:rPr lang="en-US" sz="1765">
                <a:solidFill>
                  <a:srgbClr val="1A1A1A"/>
                </a:solidFill>
              </a:rPr>
              <a:t>How to train and deploy models with Synapse.</a:t>
            </a:r>
          </a:p>
          <a:p>
            <a:pPr marL="0" indent="0" defTabSz="932563">
              <a:buNone/>
              <a:defRPr/>
            </a:pPr>
            <a:endParaRPr lang="en-US" sz="1961">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22866074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What is ONNX?</a:t>
            </a:r>
          </a:p>
        </p:txBody>
      </p:sp>
      <p:pic>
        <p:nvPicPr>
          <p:cNvPr id="5" name="Picture 4">
            <a:extLst>
              <a:ext uri="{FF2B5EF4-FFF2-40B4-BE49-F238E27FC236}">
                <a16:creationId xmlns:a16="http://schemas.microsoft.com/office/drawing/2014/main" id="{97E88B5E-2B22-4E2C-825E-DA8165FDAD09}"/>
              </a:ext>
            </a:extLst>
          </p:cNvPr>
          <p:cNvPicPr>
            <a:picLocks noChangeAspect="1"/>
          </p:cNvPicPr>
          <p:nvPr/>
        </p:nvPicPr>
        <p:blipFill>
          <a:blip r:embed="rId3"/>
          <a:stretch>
            <a:fillRect/>
          </a:stretch>
        </p:blipFill>
        <p:spPr>
          <a:xfrm>
            <a:off x="1763281" y="1289442"/>
            <a:ext cx="9084082" cy="4796848"/>
          </a:xfrm>
          <a:prstGeom prst="rect">
            <a:avLst/>
          </a:prstGeom>
        </p:spPr>
      </p:pic>
    </p:spTree>
    <p:extLst>
      <p:ext uri="{BB962C8B-B14F-4D97-AF65-F5344CB8AC3E}">
        <p14:creationId xmlns:p14="http://schemas.microsoft.com/office/powerpoint/2010/main" val="106763119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C09E4-92C3-4CEF-BD0B-49D97FE2AF40}"/>
              </a:ext>
            </a:extLst>
          </p:cNvPr>
          <p:cNvPicPr>
            <a:picLocks noChangeAspect="1"/>
          </p:cNvPicPr>
          <p:nvPr/>
        </p:nvPicPr>
        <p:blipFill rotWithShape="1">
          <a:blip r:embed="rId3"/>
          <a:srcRect l="2345" t="6933" b="3666"/>
          <a:stretch/>
        </p:blipFill>
        <p:spPr>
          <a:xfrm>
            <a:off x="1268962" y="892538"/>
            <a:ext cx="9372167" cy="5719974"/>
          </a:xfrm>
          <a:prstGeom prst="rect">
            <a:avLst/>
          </a:prstGeom>
          <a:ln>
            <a:solidFill>
              <a:schemeClr val="bg2">
                <a:lumMod val="50000"/>
              </a:schemeClr>
            </a:solidFill>
          </a:ln>
        </p:spPr>
      </p:pic>
      <p:sp>
        <p:nvSpPr>
          <p:cNvPr id="6" name="Title 6">
            <a:extLst>
              <a:ext uri="{FF2B5EF4-FFF2-40B4-BE49-F238E27FC236}">
                <a16:creationId xmlns:a16="http://schemas.microsoft.com/office/drawing/2014/main" id="{1D8493CC-55B7-4A8D-95A3-F1AA1173000C}"/>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a:cs typeface="+mn-cs"/>
              </a:rPr>
              <a:t>Synapse Notebook: Connect to AML workspace</a:t>
            </a:r>
          </a:p>
        </p:txBody>
      </p:sp>
      <p:cxnSp>
        <p:nvCxnSpPr>
          <p:cNvPr id="7" name="Straight Arrow Connector 6">
            <a:extLst>
              <a:ext uri="{FF2B5EF4-FFF2-40B4-BE49-F238E27FC236}">
                <a16:creationId xmlns:a16="http://schemas.microsoft.com/office/drawing/2014/main" id="{4DE527A6-2C0B-4CA4-9EC5-A8E63C2AF69B}"/>
              </a:ext>
            </a:extLst>
          </p:cNvPr>
          <p:cNvCxnSpPr>
            <a:cxnSpLocks/>
            <a:stCxn id="8" idx="3"/>
          </p:cNvCxnSpPr>
          <p:nvPr/>
        </p:nvCxnSpPr>
        <p:spPr>
          <a:xfrm flipV="1">
            <a:off x="2649895" y="4669946"/>
            <a:ext cx="475860" cy="8309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E7C8098-C260-468D-A675-F31AA56EEC99}"/>
              </a:ext>
            </a:extLst>
          </p:cNvPr>
          <p:cNvSpPr txBox="1"/>
          <p:nvPr/>
        </p:nvSpPr>
        <p:spPr>
          <a:xfrm>
            <a:off x="410548" y="4439113"/>
            <a:ext cx="2239347" cy="627864"/>
          </a:xfrm>
          <a:prstGeom prst="rect">
            <a:avLst/>
          </a:prstGeom>
          <a:noFill/>
        </p:spPr>
        <p:txBody>
          <a:bodyPr wrap="square" lIns="182880" tIns="146304" rIns="182880" bIns="146304" rtlCol="0">
            <a:spAutoFit/>
          </a:bodyPr>
          <a:lstStyle/>
          <a:p>
            <a:pPr>
              <a:lnSpc>
                <a:spcPct val="90000"/>
              </a:lnSpc>
              <a:spcAft>
                <a:spcPts val="600"/>
              </a:spcAft>
            </a:pPr>
            <a:r>
              <a:rPr lang="en-US" sz="1200">
                <a:solidFill>
                  <a:srgbClr val="FF0000"/>
                </a:solidFill>
              </a:rPr>
              <a:t>Simple code to connect workspace</a:t>
            </a:r>
          </a:p>
        </p:txBody>
      </p:sp>
    </p:spTree>
    <p:extLst>
      <p:ext uri="{BB962C8B-B14F-4D97-AF65-F5344CB8AC3E}">
        <p14:creationId xmlns:p14="http://schemas.microsoft.com/office/powerpoint/2010/main" val="323643806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7BCED1-9CB9-4FA2-90B8-D2D1004B4F1D}"/>
              </a:ext>
            </a:extLst>
          </p:cNvPr>
          <p:cNvPicPr>
            <a:picLocks noChangeAspect="1"/>
          </p:cNvPicPr>
          <p:nvPr/>
        </p:nvPicPr>
        <p:blipFill rotWithShape="1">
          <a:blip r:embed="rId2"/>
          <a:srcRect l="2737" t="6661" b="3803"/>
          <a:stretch/>
        </p:blipFill>
        <p:spPr>
          <a:xfrm>
            <a:off x="1390260" y="758947"/>
            <a:ext cx="9886475" cy="6067389"/>
          </a:xfrm>
          <a:prstGeom prst="rect">
            <a:avLst/>
          </a:prstGeom>
          <a:ln>
            <a:solidFill>
              <a:schemeClr val="bg2">
                <a:lumMod val="50000"/>
              </a:schemeClr>
            </a:solidFill>
          </a:ln>
        </p:spPr>
      </p:pic>
      <p:sp>
        <p:nvSpPr>
          <p:cNvPr id="5" name="Title 6">
            <a:extLst>
              <a:ext uri="{FF2B5EF4-FFF2-40B4-BE49-F238E27FC236}">
                <a16:creationId xmlns:a16="http://schemas.microsoft.com/office/drawing/2014/main" id="{6FA13482-CB7E-47F2-AD67-C30FA485D6E8}"/>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a:cs typeface="+mn-cs"/>
              </a:rPr>
              <a:t>Synapse Notebook: Configure AML job to run on Synapse </a:t>
            </a:r>
          </a:p>
        </p:txBody>
      </p:sp>
      <p:cxnSp>
        <p:nvCxnSpPr>
          <p:cNvPr id="6" name="Straight Arrow Connector 5">
            <a:extLst>
              <a:ext uri="{FF2B5EF4-FFF2-40B4-BE49-F238E27FC236}">
                <a16:creationId xmlns:a16="http://schemas.microsoft.com/office/drawing/2014/main" id="{5E7AB41C-84E9-4710-ADC5-1C6BFD17A7CE}"/>
              </a:ext>
            </a:extLst>
          </p:cNvPr>
          <p:cNvCxnSpPr>
            <a:cxnSpLocks/>
            <a:stCxn id="7" idx="3"/>
          </p:cNvCxnSpPr>
          <p:nvPr/>
        </p:nvCxnSpPr>
        <p:spPr>
          <a:xfrm>
            <a:off x="2649895" y="4669946"/>
            <a:ext cx="475860"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5C443E4-99A0-45E2-BAF4-837091B41953}"/>
              </a:ext>
            </a:extLst>
          </p:cNvPr>
          <p:cNvSpPr txBox="1"/>
          <p:nvPr/>
        </p:nvSpPr>
        <p:spPr>
          <a:xfrm>
            <a:off x="410548" y="4439113"/>
            <a:ext cx="2239347" cy="461665"/>
          </a:xfrm>
          <a:prstGeom prst="rect">
            <a:avLst/>
          </a:prstGeom>
          <a:noFill/>
        </p:spPr>
        <p:txBody>
          <a:bodyPr wrap="square" lIns="182880" tIns="146304" rIns="182880" bIns="146304" rtlCol="0">
            <a:spAutoFit/>
          </a:bodyPr>
          <a:lstStyle/>
          <a:p>
            <a:pPr>
              <a:lnSpc>
                <a:spcPct val="90000"/>
              </a:lnSpc>
              <a:spcAft>
                <a:spcPts val="600"/>
              </a:spcAft>
            </a:pPr>
            <a:r>
              <a:rPr lang="en-US" sz="1200">
                <a:solidFill>
                  <a:srgbClr val="FF0000"/>
                </a:solidFill>
              </a:rPr>
              <a:t>Configuration parameters</a:t>
            </a:r>
          </a:p>
        </p:txBody>
      </p:sp>
    </p:spTree>
    <p:extLst>
      <p:ext uri="{BB962C8B-B14F-4D97-AF65-F5344CB8AC3E}">
        <p14:creationId xmlns:p14="http://schemas.microsoft.com/office/powerpoint/2010/main" val="407892843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729FB3-FD49-4FC4-9E82-A9735F164E22}"/>
              </a:ext>
            </a:extLst>
          </p:cNvPr>
          <p:cNvPicPr>
            <a:picLocks noChangeAspect="1"/>
          </p:cNvPicPr>
          <p:nvPr/>
        </p:nvPicPr>
        <p:blipFill rotWithShape="1">
          <a:blip r:embed="rId2"/>
          <a:srcRect l="2553" t="6933" b="3939"/>
          <a:stretch/>
        </p:blipFill>
        <p:spPr>
          <a:xfrm>
            <a:off x="1119673" y="746449"/>
            <a:ext cx="10022992" cy="6111551"/>
          </a:xfrm>
          <a:prstGeom prst="rect">
            <a:avLst/>
          </a:prstGeom>
          <a:ln>
            <a:solidFill>
              <a:schemeClr val="bg2">
                <a:lumMod val="50000"/>
              </a:schemeClr>
            </a:solidFill>
          </a:ln>
        </p:spPr>
      </p:pic>
      <p:sp>
        <p:nvSpPr>
          <p:cNvPr id="5" name="Title 6">
            <a:extLst>
              <a:ext uri="{FF2B5EF4-FFF2-40B4-BE49-F238E27FC236}">
                <a16:creationId xmlns:a16="http://schemas.microsoft.com/office/drawing/2014/main" id="{20844110-539E-4598-BCAD-2974FAF93F44}"/>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a:cs typeface="+mn-cs"/>
              </a:rPr>
              <a:t>Synapse Notebook: Run AML job</a:t>
            </a:r>
          </a:p>
        </p:txBody>
      </p:sp>
      <p:cxnSp>
        <p:nvCxnSpPr>
          <p:cNvPr id="7" name="Straight Arrow Connector 6">
            <a:extLst>
              <a:ext uri="{FF2B5EF4-FFF2-40B4-BE49-F238E27FC236}">
                <a16:creationId xmlns:a16="http://schemas.microsoft.com/office/drawing/2014/main" id="{5A9053E7-A3CB-4F7A-9824-76759DBCB047}"/>
              </a:ext>
            </a:extLst>
          </p:cNvPr>
          <p:cNvCxnSpPr>
            <a:cxnSpLocks/>
            <a:stCxn id="9" idx="1"/>
          </p:cNvCxnSpPr>
          <p:nvPr/>
        </p:nvCxnSpPr>
        <p:spPr>
          <a:xfrm flipH="1">
            <a:off x="7343192" y="4326972"/>
            <a:ext cx="1856792" cy="6089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2289DE-DDC2-48A4-83A6-D3B02E2184A6}"/>
              </a:ext>
            </a:extLst>
          </p:cNvPr>
          <p:cNvSpPr txBox="1"/>
          <p:nvPr/>
        </p:nvSpPr>
        <p:spPr>
          <a:xfrm>
            <a:off x="9199984" y="4096139"/>
            <a:ext cx="1946623" cy="461665"/>
          </a:xfrm>
          <a:prstGeom prst="rect">
            <a:avLst/>
          </a:prstGeom>
          <a:noFill/>
        </p:spPr>
        <p:txBody>
          <a:bodyPr wrap="none" lIns="182880" tIns="146304" rIns="182880" bIns="146304" rtlCol="0">
            <a:spAutoFit/>
          </a:bodyPr>
          <a:lstStyle/>
          <a:p>
            <a:pPr>
              <a:lnSpc>
                <a:spcPct val="90000"/>
              </a:lnSpc>
              <a:spcAft>
                <a:spcPts val="600"/>
              </a:spcAft>
            </a:pPr>
            <a:r>
              <a:rPr lang="en-US" sz="1200">
                <a:solidFill>
                  <a:srgbClr val="FF0000"/>
                </a:solidFill>
              </a:rPr>
              <a:t>ML job execution result</a:t>
            </a:r>
          </a:p>
        </p:txBody>
      </p:sp>
    </p:spTree>
    <p:extLst>
      <p:ext uri="{BB962C8B-B14F-4D97-AF65-F5344CB8AC3E}">
        <p14:creationId xmlns:p14="http://schemas.microsoft.com/office/powerpoint/2010/main" val="201419397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56733" y="3304551"/>
            <a:ext cx="1274462" cy="1189709"/>
            <a:chOff x="2640556" y="5034521"/>
            <a:chExt cx="1274643" cy="1189878"/>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40556" y="5596486"/>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600" spc="-50" dirty="0">
                <a:solidFill>
                  <a:srgbClr val="FFFFFF"/>
                </a:solidFill>
                <a:latin typeface="Segoe UI Semibold"/>
              </a:rPr>
              <a:t>Thank you</a:t>
            </a:r>
          </a:p>
        </p:txBody>
      </p:sp>
    </p:spTree>
    <p:custDataLst>
      <p:tags r:id="rId1"/>
    </p:custDataLst>
    <p:extLst>
      <p:ext uri="{BB962C8B-B14F-4D97-AF65-F5344CB8AC3E}">
        <p14:creationId xmlns:p14="http://schemas.microsoft.com/office/powerpoint/2010/main" val="226863306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Monitor &amp; Manage</a:t>
            </a:r>
          </a:p>
        </p:txBody>
      </p:sp>
    </p:spTree>
    <p:custDataLst>
      <p:tags r:id="rId1"/>
    </p:custDataLst>
    <p:extLst>
      <p:ext uri="{BB962C8B-B14F-4D97-AF65-F5344CB8AC3E}">
        <p14:creationId xmlns:p14="http://schemas.microsoft.com/office/powerpoint/2010/main" val="281097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1" i="0" u="none" strike="noStrike" kern="1200" cap="none" spc="0" normalizeH="0" baseline="0" noProof="0">
                <a:ln>
                  <a:noFill/>
                </a:ln>
                <a:solidFill>
                  <a:srgbClr val="3B2E58"/>
                </a:solidFill>
                <a:effectLst/>
                <a:uLnTx/>
                <a:uFillTx/>
                <a:latin typeface="Arial Nova" panose="020B0504020202020204" pitchFamily="34" charset="0"/>
                <a:ea typeface="+mn-ea"/>
                <a:cs typeface="Segoe UI Semilight" panose="020B0402040204020203" pitchFamily="34" charset="0"/>
              </a:rPr>
              <a:t>1</a:t>
            </a:r>
            <a:r>
              <a:rPr kumimoji="0" lang="en-US" sz="1961" b="1" i="0" u="none" strike="noStrike" kern="1200" cap="none" spc="0" normalizeH="0" baseline="0" noProof="0">
                <a:ln>
                  <a:noFill/>
                </a:ln>
                <a:solidFill>
                  <a:srgbClr val="8661C5"/>
                </a:solidFill>
                <a:effectLst/>
                <a:uLnTx/>
                <a:uFillTx/>
                <a:latin typeface="Arial Nova" panose="020B0504020202020204" pitchFamily="34" charset="0"/>
                <a:ea typeface="+mn-ea"/>
                <a:cs typeface="Segoe UI Semilight" panose="020B0402040204020203" pitchFamily="34" charset="0"/>
              </a:rPr>
              <a:t>  Monitoring</a:t>
            </a:r>
          </a:p>
          <a:p>
            <a:pPr marL="281677" marR="0" lvl="1"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1A1A1A"/>
                </a:solidFill>
                <a:effectLst/>
                <a:uLnTx/>
                <a:uFillTx/>
                <a:latin typeface="Arial Nova" panose="020B0504020202020204" pitchFamily="34" charset="0"/>
                <a:ea typeface="+mn-ea"/>
                <a:cs typeface="+mn-cs"/>
              </a:rPr>
              <a:t>Monitor resources within Synapse Studio and the Azure Portal.</a:t>
            </a:r>
          </a:p>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961" b="0" i="0" u="none" strike="noStrike" kern="1200" cap="none" spc="0" normalizeH="0" baseline="0" noProof="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1" i="0" u="none" strike="noStrike" kern="1200" cap="none" spc="0" normalizeH="0" baseline="0" noProof="0">
                <a:ln>
                  <a:noFill/>
                </a:ln>
                <a:solidFill>
                  <a:srgbClr val="3B2E58"/>
                </a:solidFill>
                <a:effectLst/>
                <a:uLnTx/>
                <a:uFillTx/>
                <a:latin typeface="Arial Nova" panose="020B0504020202020204" pitchFamily="34" charset="0"/>
                <a:ea typeface="+mn-ea"/>
                <a:cs typeface="Segoe UI Semilight" panose="020B0402040204020203" pitchFamily="34" charset="0"/>
              </a:rPr>
              <a:t>2</a:t>
            </a:r>
            <a:r>
              <a:rPr kumimoji="0" lang="en-US" sz="1961" b="1" i="0" u="none" strike="noStrike" kern="1200" cap="none" spc="0" normalizeH="0" baseline="0" noProof="0">
                <a:ln>
                  <a:noFill/>
                </a:ln>
                <a:solidFill>
                  <a:srgbClr val="8661C5"/>
                </a:solidFill>
                <a:effectLst/>
                <a:uLnTx/>
                <a:uFillTx/>
                <a:latin typeface="Arial Nova" panose="020B0504020202020204" pitchFamily="34" charset="0"/>
                <a:ea typeface="+mn-ea"/>
                <a:cs typeface="Segoe UI Semilight" panose="020B0402040204020203" pitchFamily="34" charset="0"/>
              </a:rPr>
              <a:t>  Manage </a:t>
            </a:r>
          </a:p>
          <a:p>
            <a:pPr marL="281677" marR="0" lvl="1"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1A1A1A"/>
                </a:solidFill>
                <a:effectLst/>
                <a:uLnTx/>
                <a:uFillTx/>
                <a:latin typeface="Arial Nova" panose="020B0504020202020204" pitchFamily="34" charset="0"/>
                <a:ea typeface="+mn-ea"/>
                <a:cs typeface="+mn-cs"/>
              </a:rPr>
              <a:t>Manage resources for optimal utilization and performance.</a:t>
            </a:r>
          </a:p>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961" b="0" i="0" u="none" strike="noStrike" kern="1200" cap="none" spc="0" normalizeH="0" baseline="0" noProof="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09300157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923282"/>
          </a:xfrm>
        </p:spPr>
        <p:txBody>
          <a:bodyPr/>
          <a:lstStyle/>
          <a:p>
            <a:r>
              <a:rPr lang="en-US" dirty="0"/>
              <a:t>How has the role of a DBA changed in the era of managed Data- Warehouses-as-a-Service?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marL="0" marR="0" lvl="0" indent="0" algn="ctr"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marL="0" marR="0" lvl="0" indent="0" algn="l"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51275831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3" y="1129914"/>
            <a:ext cx="5475613" cy="5160049"/>
          </a:xfrm>
        </p:spPr>
        <p:txBody>
          <a:bodyPr/>
          <a:lstStyle/>
          <a:p>
            <a:r>
              <a:rPr lang="en-US" sz="1800" dirty="0">
                <a:solidFill>
                  <a:schemeClr val="tx2"/>
                </a:solidFill>
                <a:latin typeface="+mj-lt"/>
              </a:rPr>
              <a:t>Overview</a:t>
            </a:r>
          </a:p>
          <a:p>
            <a:pPr>
              <a:lnSpc>
                <a:spcPct val="150000"/>
              </a:lnSpc>
              <a:spcAft>
                <a:spcPts val="600"/>
              </a:spcAft>
            </a:pPr>
            <a:r>
              <a:rPr lang="en-US" sz="1600" dirty="0"/>
              <a:t>This feature provides single pane of glass to monitor orchestration, activities for Apache Spark Application and SQL requests. </a:t>
            </a:r>
          </a:p>
          <a:p>
            <a:pPr>
              <a:lnSpc>
                <a:spcPct val="150000"/>
              </a:lnSpc>
              <a:spcAft>
                <a:spcPts val="600"/>
              </a:spcAft>
            </a:pPr>
            <a:endParaRPr lang="en-US" sz="1600" dirty="0"/>
          </a:p>
          <a:p>
            <a:r>
              <a:rPr lang="en-US" sz="1800" dirty="0">
                <a:solidFill>
                  <a:schemeClr val="tx2"/>
                </a:solidFill>
                <a:latin typeface="+mj-lt"/>
              </a:rPr>
              <a:t>Benefits</a:t>
            </a:r>
          </a:p>
          <a:p>
            <a:pPr>
              <a:lnSpc>
                <a:spcPct val="150000"/>
              </a:lnSpc>
              <a:spcAft>
                <a:spcPts val="600"/>
              </a:spcAft>
            </a:pPr>
            <a:r>
              <a:rPr lang="en-US" sz="1600" dirty="0"/>
              <a:t>Offers additional filters to monitor specific activities or orchestration</a:t>
            </a:r>
          </a:p>
          <a:p>
            <a:pPr>
              <a:lnSpc>
                <a:spcPct val="150000"/>
              </a:lnSpc>
              <a:spcAft>
                <a:spcPts val="600"/>
              </a:spcAft>
            </a:pPr>
            <a:endParaRPr lang="en-US" sz="1600" dirty="0"/>
          </a:p>
          <a:p>
            <a:pPr>
              <a:lnSpc>
                <a:spcPct val="150000"/>
              </a:lnSpc>
              <a:spcAft>
                <a:spcPts val="600"/>
              </a:spcAft>
            </a:pPr>
            <a:endParaRPr lang="en-US" sz="1600" dirty="0"/>
          </a:p>
        </p:txBody>
      </p:sp>
      <p:pic>
        <p:nvPicPr>
          <p:cNvPr id="6" name="Picture 5">
            <a:extLst>
              <a:ext uri="{FF2B5EF4-FFF2-40B4-BE49-F238E27FC236}">
                <a16:creationId xmlns:a16="http://schemas.microsoft.com/office/drawing/2014/main" id="{D20B6D72-1E40-40F6-95E2-4EA0A12AB47B}"/>
              </a:ext>
            </a:extLst>
          </p:cNvPr>
          <p:cNvPicPr>
            <a:picLocks noChangeAspect="1"/>
          </p:cNvPicPr>
          <p:nvPr/>
        </p:nvPicPr>
        <p:blipFill>
          <a:blip r:embed="rId2"/>
          <a:stretch>
            <a:fillRect/>
          </a:stretch>
        </p:blipFill>
        <p:spPr>
          <a:xfrm>
            <a:off x="7330369" y="980605"/>
            <a:ext cx="3213695" cy="5086820"/>
          </a:xfrm>
          <a:prstGeom prst="rect">
            <a:avLst/>
          </a:prstGeom>
          <a:ln>
            <a:solidFill>
              <a:schemeClr val="tx1"/>
            </a:solidFill>
          </a:ln>
        </p:spPr>
      </p:pic>
    </p:spTree>
    <p:extLst>
      <p:ext uri="{BB962C8B-B14F-4D97-AF65-F5344CB8AC3E}">
        <p14:creationId xmlns:p14="http://schemas.microsoft.com/office/powerpoint/2010/main" val="115572658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Apache Spark Overview</a:t>
            </a:r>
          </a:p>
        </p:txBody>
      </p:sp>
    </p:spTree>
    <p:extLst>
      <p:ext uri="{BB962C8B-B14F-4D97-AF65-F5344CB8AC3E}">
        <p14:creationId xmlns:p14="http://schemas.microsoft.com/office/powerpoint/2010/main" val="98652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6" y="222583"/>
            <a:ext cx="7467272" cy="758022"/>
          </a:xfrm>
        </p:spPr>
        <p:txBody>
          <a:bodyPr/>
          <a:lstStyle/>
          <a:p>
            <a:r>
              <a:rPr lang="en-US" dirty="0"/>
              <a:t>Monitor Hub - Integration</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4" y="1129914"/>
            <a:ext cx="5555965" cy="5436349"/>
          </a:xfrm>
        </p:spPr>
        <p:txBody>
          <a:bodyPr/>
          <a:lstStyle/>
          <a:p>
            <a:r>
              <a:rPr lang="en-US" sz="1800" b="1" dirty="0">
                <a:solidFill>
                  <a:schemeClr val="tx2"/>
                </a:solidFill>
                <a:latin typeface="+mj-lt"/>
              </a:rPr>
              <a:t>Overview</a:t>
            </a:r>
          </a:p>
          <a:p>
            <a:pPr>
              <a:lnSpc>
                <a:spcPct val="150000"/>
              </a:lnSpc>
            </a:pPr>
            <a:r>
              <a:rPr lang="en-US" sz="1600" dirty="0"/>
              <a:t>Monitor orchestration in the Synapse workspace for the progress and status of pipeline</a:t>
            </a:r>
          </a:p>
          <a:p>
            <a:endParaRPr lang="en-US" sz="1600" dirty="0"/>
          </a:p>
          <a:p>
            <a:r>
              <a:rPr lang="en-US" sz="1800" b="1" dirty="0">
                <a:solidFill>
                  <a:schemeClr val="tx2"/>
                </a:solidFill>
                <a:latin typeface="+mj-lt"/>
              </a:rPr>
              <a:t>Benefits</a:t>
            </a:r>
          </a:p>
          <a:p>
            <a:r>
              <a:rPr lang="en-US" sz="1600" dirty="0"/>
              <a:t>Track all/specific pipelines</a:t>
            </a:r>
          </a:p>
          <a:p>
            <a:r>
              <a:rPr lang="en-US" sz="1600" dirty="0"/>
              <a:t>Monitor pipeline run and activity run details</a:t>
            </a:r>
          </a:p>
          <a:p>
            <a:r>
              <a:rPr lang="en-US" sz="1600" dirty="0"/>
              <a:t>Find the root cause of pipeline failure or activity failure</a:t>
            </a:r>
          </a:p>
          <a:p>
            <a:endParaRPr lang="en-US" sz="1600" dirty="0"/>
          </a:p>
          <a:p>
            <a:endParaRPr lang="en-US" sz="1600" dirty="0"/>
          </a:p>
        </p:txBody>
      </p:sp>
      <p:pic>
        <p:nvPicPr>
          <p:cNvPr id="6" name="Picture 5">
            <a:extLst>
              <a:ext uri="{FF2B5EF4-FFF2-40B4-BE49-F238E27FC236}">
                <a16:creationId xmlns:a16="http://schemas.microsoft.com/office/drawing/2014/main" id="{148AAC37-9FFE-4EFC-9360-CDD20D199621}"/>
              </a:ext>
            </a:extLst>
          </p:cNvPr>
          <p:cNvPicPr>
            <a:picLocks noChangeAspect="1"/>
          </p:cNvPicPr>
          <p:nvPr/>
        </p:nvPicPr>
        <p:blipFill>
          <a:blip r:embed="rId2"/>
          <a:stretch>
            <a:fillRect/>
          </a:stretch>
        </p:blipFill>
        <p:spPr>
          <a:xfrm>
            <a:off x="5468982" y="1785867"/>
            <a:ext cx="6472236" cy="2228850"/>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EA374813-0C23-4FC7-8455-4E3BC0444C46}"/>
              </a:ext>
            </a:extLst>
          </p:cNvPr>
          <p:cNvPicPr>
            <a:picLocks noChangeAspect="1"/>
          </p:cNvPicPr>
          <p:nvPr/>
        </p:nvPicPr>
        <p:blipFill>
          <a:blip r:embed="rId3"/>
          <a:stretch>
            <a:fillRect/>
          </a:stretch>
        </p:blipFill>
        <p:spPr>
          <a:xfrm>
            <a:off x="5468982" y="4250747"/>
            <a:ext cx="6465309" cy="2228850"/>
          </a:xfrm>
          <a:prstGeom prst="rect">
            <a:avLst/>
          </a:prstGeom>
          <a:ln>
            <a:solidFill>
              <a:schemeClr val="tx1"/>
            </a:solidFill>
          </a:ln>
        </p:spPr>
      </p:pic>
    </p:spTree>
    <p:extLst>
      <p:ext uri="{BB962C8B-B14F-4D97-AF65-F5344CB8AC3E}">
        <p14:creationId xmlns:p14="http://schemas.microsoft.com/office/powerpoint/2010/main" val="393102752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t>Monitor Hub - Spark applications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4" y="1129914"/>
            <a:ext cx="5555965" cy="5288303"/>
          </a:xfrm>
        </p:spPr>
        <p:txBody>
          <a:bodyPr/>
          <a:lstStyle/>
          <a:p>
            <a:r>
              <a:rPr lang="en-US" sz="1800" dirty="0">
                <a:solidFill>
                  <a:schemeClr val="tx2"/>
                </a:solidFill>
                <a:latin typeface="+mj-lt"/>
              </a:rPr>
              <a:t>Overview</a:t>
            </a:r>
          </a:p>
          <a:p>
            <a:r>
              <a:rPr lang="en-US" sz="1800" dirty="0"/>
              <a:t>Monitor Spark pools, Spark applications for the status of activities</a:t>
            </a:r>
          </a:p>
          <a:p>
            <a:r>
              <a:rPr lang="en-US" sz="1800" dirty="0">
                <a:solidFill>
                  <a:schemeClr val="tx2"/>
                </a:solidFill>
                <a:latin typeface="+mj-lt"/>
              </a:rPr>
              <a:t>Benefits</a:t>
            </a:r>
          </a:p>
          <a:p>
            <a:r>
              <a:rPr lang="en-US" sz="1800" dirty="0"/>
              <a:t>Apply filter for pool to get Apache Spark Applications per pool</a:t>
            </a:r>
            <a:endParaRPr lang="en-US" sz="1800" dirty="0">
              <a:solidFill>
                <a:schemeClr val="tx2"/>
              </a:solidFill>
            </a:endParaRPr>
          </a:p>
          <a:p>
            <a:r>
              <a:rPr lang="en-US" sz="1800" dirty="0"/>
              <a:t>Additional available filters include</a:t>
            </a:r>
          </a:p>
          <a:p>
            <a:pPr marL="342900" indent="-342900">
              <a:lnSpc>
                <a:spcPct val="100000"/>
              </a:lnSpc>
              <a:spcAft>
                <a:spcPts val="100"/>
              </a:spcAft>
              <a:buFont typeface="+mj-lt"/>
              <a:buAutoNum type="arabicPeriod"/>
            </a:pPr>
            <a:r>
              <a:rPr lang="en-US" sz="1800" dirty="0"/>
              <a:t>Application Name</a:t>
            </a:r>
          </a:p>
          <a:p>
            <a:pPr marL="342900" indent="-342900">
              <a:lnSpc>
                <a:spcPct val="100000"/>
              </a:lnSpc>
              <a:spcAft>
                <a:spcPts val="100"/>
              </a:spcAft>
              <a:buFont typeface="+mj-lt"/>
              <a:buAutoNum type="arabicPeriod"/>
            </a:pPr>
            <a:r>
              <a:rPr lang="en-US" sz="1800" dirty="0"/>
              <a:t>Livy ID</a:t>
            </a:r>
          </a:p>
          <a:p>
            <a:pPr marL="342900" indent="-342900">
              <a:lnSpc>
                <a:spcPct val="100000"/>
              </a:lnSpc>
              <a:spcAft>
                <a:spcPts val="100"/>
              </a:spcAft>
              <a:buFont typeface="+mj-lt"/>
              <a:buAutoNum type="arabicPeriod"/>
            </a:pPr>
            <a:r>
              <a:rPr lang="en-US" sz="1800" dirty="0"/>
              <a:t>Status</a:t>
            </a:r>
          </a:p>
          <a:p>
            <a:pPr marL="342900" indent="-342900">
              <a:lnSpc>
                <a:spcPct val="100000"/>
              </a:lnSpc>
              <a:spcAft>
                <a:spcPts val="100"/>
              </a:spcAft>
              <a:buFont typeface="+mj-lt"/>
              <a:buAutoNum type="arabicPeriod"/>
            </a:pPr>
            <a:r>
              <a:rPr lang="en-US" sz="1800" dirty="0"/>
              <a:t>End time</a:t>
            </a:r>
          </a:p>
          <a:p>
            <a:endParaRPr lang="en-US" sz="1600" dirty="0"/>
          </a:p>
          <a:p>
            <a:endParaRPr lang="en-US" sz="1600" dirty="0"/>
          </a:p>
          <a:p>
            <a:endParaRPr lang="en-US" sz="1600" dirty="0"/>
          </a:p>
        </p:txBody>
      </p:sp>
      <p:pic>
        <p:nvPicPr>
          <p:cNvPr id="6" name="Picture 5">
            <a:extLst>
              <a:ext uri="{FF2B5EF4-FFF2-40B4-BE49-F238E27FC236}">
                <a16:creationId xmlns:a16="http://schemas.microsoft.com/office/drawing/2014/main" id="{43BE4DE6-3181-4622-89AF-59D07027BC99}"/>
              </a:ext>
            </a:extLst>
          </p:cNvPr>
          <p:cNvPicPr>
            <a:picLocks noChangeAspect="1"/>
          </p:cNvPicPr>
          <p:nvPr/>
        </p:nvPicPr>
        <p:blipFill>
          <a:blip r:embed="rId2"/>
          <a:stretch>
            <a:fillRect/>
          </a:stretch>
        </p:blipFill>
        <p:spPr>
          <a:xfrm>
            <a:off x="8681292" y="601594"/>
            <a:ext cx="1892958" cy="3076739"/>
          </a:xfrm>
          <a:prstGeom prst="rect">
            <a:avLst/>
          </a:prstGeom>
          <a:ln>
            <a:solidFill>
              <a:schemeClr val="tx1"/>
            </a:solidFill>
          </a:ln>
        </p:spPr>
      </p:pic>
      <p:pic>
        <p:nvPicPr>
          <p:cNvPr id="10" name="Picture 9">
            <a:extLst>
              <a:ext uri="{FF2B5EF4-FFF2-40B4-BE49-F238E27FC236}">
                <a16:creationId xmlns:a16="http://schemas.microsoft.com/office/drawing/2014/main" id="{3AEE4C1E-05BF-402B-9B31-7A0A05DAFCF2}"/>
              </a:ext>
            </a:extLst>
          </p:cNvPr>
          <p:cNvPicPr>
            <a:picLocks noChangeAspect="1"/>
          </p:cNvPicPr>
          <p:nvPr/>
        </p:nvPicPr>
        <p:blipFill>
          <a:blip r:embed="rId3"/>
          <a:stretch>
            <a:fillRect/>
          </a:stretch>
        </p:blipFill>
        <p:spPr>
          <a:xfrm>
            <a:off x="4445093" y="3827642"/>
            <a:ext cx="7320483" cy="2739884"/>
          </a:xfrm>
          <a:prstGeom prst="rect">
            <a:avLst/>
          </a:prstGeom>
          <a:ln>
            <a:solidFill>
              <a:schemeClr val="tx1"/>
            </a:solidFill>
          </a:ln>
        </p:spPr>
      </p:pic>
    </p:spTree>
    <p:extLst>
      <p:ext uri="{BB962C8B-B14F-4D97-AF65-F5344CB8AC3E}">
        <p14:creationId xmlns:p14="http://schemas.microsoft.com/office/powerpoint/2010/main" val="386066608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t>Monitor Hub – SQL requests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5" y="1129914"/>
            <a:ext cx="4529397" cy="5288303"/>
          </a:xfrm>
        </p:spPr>
        <p:txBody>
          <a:bodyPr/>
          <a:lstStyle/>
          <a:p>
            <a:r>
              <a:rPr lang="en-US" sz="1800" dirty="0">
                <a:solidFill>
                  <a:schemeClr val="tx2"/>
                </a:solidFill>
                <a:latin typeface="+mj-lt"/>
              </a:rPr>
              <a:t>Overview</a:t>
            </a:r>
          </a:p>
          <a:p>
            <a:r>
              <a:rPr lang="en-US" sz="1600" dirty="0"/>
              <a:t>Monitor SQL requests for the progress and status of activities</a:t>
            </a:r>
          </a:p>
          <a:p>
            <a:r>
              <a:rPr lang="en-US" sz="1800" dirty="0">
                <a:solidFill>
                  <a:schemeClr val="tx2"/>
                </a:solidFill>
                <a:latin typeface="+mj-lt"/>
              </a:rPr>
              <a:t>Benefits</a:t>
            </a:r>
          </a:p>
          <a:p>
            <a:r>
              <a:rPr lang="en-US" sz="1600" dirty="0"/>
              <a:t>Apply filter for pool to get SQL requests per compute pool</a:t>
            </a:r>
          </a:p>
          <a:p>
            <a:r>
              <a:rPr lang="en-US" sz="1600" dirty="0">
                <a:solidFill>
                  <a:schemeClr val="tx1"/>
                </a:solidFill>
              </a:rPr>
              <a:t>Validate query text </a:t>
            </a:r>
          </a:p>
          <a:p>
            <a:r>
              <a:rPr lang="en-US" sz="1600" dirty="0"/>
              <a:t>Additional available filters include</a:t>
            </a:r>
          </a:p>
          <a:p>
            <a:pPr marL="342900" indent="-342900">
              <a:lnSpc>
                <a:spcPct val="100000"/>
              </a:lnSpc>
              <a:spcAft>
                <a:spcPts val="100"/>
              </a:spcAft>
              <a:buFont typeface="+mj-lt"/>
              <a:buAutoNum type="arabicPeriod"/>
            </a:pPr>
            <a:r>
              <a:rPr lang="en-US" sz="1600" dirty="0"/>
              <a:t>Start time</a:t>
            </a:r>
          </a:p>
          <a:p>
            <a:pPr marL="342900" indent="-342900">
              <a:lnSpc>
                <a:spcPct val="100000"/>
              </a:lnSpc>
              <a:spcAft>
                <a:spcPts val="100"/>
              </a:spcAft>
              <a:buFont typeface="+mj-lt"/>
              <a:buAutoNum type="arabicPeriod"/>
            </a:pPr>
            <a:r>
              <a:rPr lang="en-US" sz="1600" dirty="0"/>
              <a:t>End time</a:t>
            </a:r>
          </a:p>
          <a:p>
            <a:pPr marL="342900" indent="-342900">
              <a:lnSpc>
                <a:spcPct val="100000"/>
              </a:lnSpc>
              <a:spcAft>
                <a:spcPts val="100"/>
              </a:spcAft>
              <a:buFont typeface="+mj-lt"/>
              <a:buAutoNum type="arabicPeriod"/>
            </a:pPr>
            <a:r>
              <a:rPr lang="en-US" sz="1600" dirty="0"/>
              <a:t>Request ID</a:t>
            </a:r>
          </a:p>
          <a:p>
            <a:pPr marL="342900" indent="-342900">
              <a:lnSpc>
                <a:spcPct val="100000"/>
              </a:lnSpc>
              <a:spcAft>
                <a:spcPts val="100"/>
              </a:spcAft>
              <a:buFont typeface="+mj-lt"/>
              <a:buAutoNum type="arabicPeriod"/>
            </a:pPr>
            <a:r>
              <a:rPr lang="en-US" sz="1600" dirty="0"/>
              <a:t>Session ID</a:t>
            </a:r>
          </a:p>
          <a:p>
            <a:pPr marL="342900" indent="-342900">
              <a:lnSpc>
                <a:spcPct val="100000"/>
              </a:lnSpc>
              <a:spcAft>
                <a:spcPts val="100"/>
              </a:spcAft>
              <a:buFont typeface="+mj-lt"/>
              <a:buAutoNum type="arabicPeriod"/>
            </a:pPr>
            <a:r>
              <a:rPr lang="en-US" sz="1600" dirty="0"/>
              <a:t>Submitter</a:t>
            </a:r>
          </a:p>
          <a:p>
            <a:pPr marL="342900" indent="-342900">
              <a:lnSpc>
                <a:spcPct val="100000"/>
              </a:lnSpc>
              <a:spcAft>
                <a:spcPts val="100"/>
              </a:spcAft>
              <a:buFont typeface="+mj-lt"/>
              <a:buAutoNum type="arabicPeriod"/>
            </a:pPr>
            <a:r>
              <a:rPr lang="en-US" sz="1600" dirty="0"/>
              <a:t>Workload group</a:t>
            </a:r>
          </a:p>
          <a:p>
            <a:endParaRPr lang="en-US" sz="1600" dirty="0"/>
          </a:p>
          <a:p>
            <a:endParaRPr lang="en-US" sz="1600" dirty="0"/>
          </a:p>
          <a:p>
            <a:endParaRPr lang="en-US" sz="1600" dirty="0"/>
          </a:p>
        </p:txBody>
      </p:sp>
      <p:pic>
        <p:nvPicPr>
          <p:cNvPr id="6" name="Picture 5">
            <a:extLst>
              <a:ext uri="{FF2B5EF4-FFF2-40B4-BE49-F238E27FC236}">
                <a16:creationId xmlns:a16="http://schemas.microsoft.com/office/drawing/2014/main" id="{24676D50-A9D1-49CA-B98C-4BD82D1B467B}"/>
              </a:ext>
            </a:extLst>
          </p:cNvPr>
          <p:cNvPicPr>
            <a:picLocks noChangeAspect="1"/>
          </p:cNvPicPr>
          <p:nvPr/>
        </p:nvPicPr>
        <p:blipFill>
          <a:blip r:embed="rId2"/>
          <a:stretch>
            <a:fillRect/>
          </a:stretch>
        </p:blipFill>
        <p:spPr>
          <a:xfrm>
            <a:off x="4127834" y="3642537"/>
            <a:ext cx="7815811" cy="2862401"/>
          </a:xfrm>
          <a:prstGeom prst="rect">
            <a:avLst/>
          </a:prstGeom>
          <a:ln>
            <a:solidFill>
              <a:schemeClr val="tx1"/>
            </a:solidFill>
          </a:ln>
        </p:spPr>
      </p:pic>
      <p:pic>
        <p:nvPicPr>
          <p:cNvPr id="10" name="Picture 9">
            <a:extLst>
              <a:ext uri="{FF2B5EF4-FFF2-40B4-BE49-F238E27FC236}">
                <a16:creationId xmlns:a16="http://schemas.microsoft.com/office/drawing/2014/main" id="{AA6CA1BC-C04B-4D8B-B8F2-C72158C26E30}"/>
              </a:ext>
            </a:extLst>
          </p:cNvPr>
          <p:cNvPicPr>
            <a:picLocks noChangeAspect="1"/>
          </p:cNvPicPr>
          <p:nvPr/>
        </p:nvPicPr>
        <p:blipFill>
          <a:blip r:embed="rId3"/>
          <a:stretch>
            <a:fillRect/>
          </a:stretch>
        </p:blipFill>
        <p:spPr>
          <a:xfrm>
            <a:off x="4952873" y="1215865"/>
            <a:ext cx="6993722" cy="2352018"/>
          </a:xfrm>
          <a:prstGeom prst="rect">
            <a:avLst/>
          </a:prstGeom>
          <a:ln>
            <a:solidFill>
              <a:schemeClr val="tx1"/>
            </a:solidFill>
          </a:ln>
        </p:spPr>
      </p:pic>
    </p:spTree>
    <p:extLst>
      <p:ext uri="{BB962C8B-B14F-4D97-AF65-F5344CB8AC3E}">
        <p14:creationId xmlns:p14="http://schemas.microsoft.com/office/powerpoint/2010/main" val="189647898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t>Monitor Hub – Analytics pools</a:t>
            </a:r>
          </a:p>
        </p:txBody>
      </p:sp>
      <p:pic>
        <p:nvPicPr>
          <p:cNvPr id="6" name="Picture 5">
            <a:extLst>
              <a:ext uri="{FF2B5EF4-FFF2-40B4-BE49-F238E27FC236}">
                <a16:creationId xmlns:a16="http://schemas.microsoft.com/office/drawing/2014/main" id="{406DBF0A-0BD1-4B90-868E-3403F6E61387}"/>
              </a:ext>
            </a:extLst>
          </p:cNvPr>
          <p:cNvPicPr>
            <a:picLocks noChangeAspect="1"/>
          </p:cNvPicPr>
          <p:nvPr/>
        </p:nvPicPr>
        <p:blipFill>
          <a:blip r:embed="rId2"/>
          <a:stretch>
            <a:fillRect/>
          </a:stretch>
        </p:blipFill>
        <p:spPr>
          <a:xfrm>
            <a:off x="303194" y="4174540"/>
            <a:ext cx="11358390" cy="2683460"/>
          </a:xfrm>
          <a:prstGeom prst="rect">
            <a:avLst/>
          </a:prstGeom>
          <a:ln>
            <a:solidFill>
              <a:schemeClr val="tx1"/>
            </a:solidFill>
          </a:ln>
        </p:spPr>
      </p:pic>
      <p:pic>
        <p:nvPicPr>
          <p:cNvPr id="10" name="Picture 9">
            <a:extLst>
              <a:ext uri="{FF2B5EF4-FFF2-40B4-BE49-F238E27FC236}">
                <a16:creationId xmlns:a16="http://schemas.microsoft.com/office/drawing/2014/main" id="{C5869735-52D0-4A4F-B4CB-C86EB33CB7BD}"/>
              </a:ext>
            </a:extLst>
          </p:cNvPr>
          <p:cNvPicPr>
            <a:picLocks noChangeAspect="1"/>
          </p:cNvPicPr>
          <p:nvPr/>
        </p:nvPicPr>
        <p:blipFill>
          <a:blip r:embed="rId3"/>
          <a:stretch>
            <a:fillRect/>
          </a:stretch>
        </p:blipFill>
        <p:spPr>
          <a:xfrm>
            <a:off x="303193" y="1123889"/>
            <a:ext cx="11358391" cy="2907366"/>
          </a:xfrm>
          <a:prstGeom prst="rect">
            <a:avLst/>
          </a:prstGeom>
          <a:ln>
            <a:solidFill>
              <a:schemeClr val="tx1"/>
            </a:solidFill>
          </a:ln>
        </p:spPr>
      </p:pic>
    </p:spTree>
    <p:extLst>
      <p:ext uri="{BB962C8B-B14F-4D97-AF65-F5344CB8AC3E}">
        <p14:creationId xmlns:p14="http://schemas.microsoft.com/office/powerpoint/2010/main" val="228072255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a:t>Monitor SQL Pools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4843374" cy="5078577"/>
          </a:xfrm>
        </p:spPr>
        <p:txBody>
          <a:bodyPr/>
          <a:lstStyle/>
          <a:p>
            <a:r>
              <a:rPr lang="en-US" sz="1961" b="1">
                <a:solidFill>
                  <a:schemeClr val="tx2"/>
                </a:solidFill>
                <a:latin typeface="+mj-lt"/>
              </a:rPr>
              <a:t>Overview</a:t>
            </a:r>
          </a:p>
          <a:p>
            <a:r>
              <a:rPr lang="en-US" sz="1765"/>
              <a:t>Monitor SQL Pool in Azure Portal for overall usage and query activities</a:t>
            </a:r>
            <a:r>
              <a:rPr lang="en-US" sz="2745"/>
              <a:t>.</a:t>
            </a:r>
          </a:p>
          <a:p>
            <a:r>
              <a:rPr lang="en-US" sz="1961" b="1">
                <a:solidFill>
                  <a:schemeClr val="tx2"/>
                </a:solidFill>
                <a:latin typeface="+mj-lt"/>
              </a:rPr>
              <a:t>Benefits</a:t>
            </a:r>
          </a:p>
          <a:p>
            <a:pPr marL="280121" indent="-280121">
              <a:buFont typeface="Arial" panose="020B0604020202020204" pitchFamily="34" charset="0"/>
              <a:buChar char="•"/>
            </a:pPr>
            <a:r>
              <a:rPr lang="en-US" sz="1765"/>
              <a:t>Access SQL Audit Logs for my SQL computes</a:t>
            </a:r>
          </a:p>
          <a:p>
            <a:pPr marL="280121" indent="-280121">
              <a:buFont typeface="Arial" panose="020B0604020202020204" pitchFamily="34" charset="0"/>
              <a:buChar char="•"/>
            </a:pPr>
            <a:r>
              <a:rPr lang="en-US" sz="1765"/>
              <a:t>Monitor status and progress of all/specific activities</a:t>
            </a:r>
          </a:p>
          <a:p>
            <a:pPr marL="280121" indent="-280121">
              <a:buFont typeface="Arial" panose="020B0604020202020204" pitchFamily="34" charset="0"/>
              <a:buChar char="•"/>
            </a:pPr>
            <a:r>
              <a:rPr lang="en-US" sz="1765"/>
              <a:t>Dashboard view to monitor performance</a:t>
            </a:r>
          </a:p>
          <a:p>
            <a:pPr marL="280121" indent="-280121">
              <a:buFont typeface="Arial" panose="020B0604020202020204" pitchFamily="34" charset="0"/>
              <a:buChar char="•"/>
            </a:pPr>
            <a:r>
              <a:rPr lang="en-US" sz="1765"/>
              <a:t>Get to know scale of SQL compute resource</a:t>
            </a:r>
          </a:p>
          <a:p>
            <a:endParaRPr lang="en-US" sz="2745"/>
          </a:p>
          <a:p>
            <a:endParaRPr lang="en-US" sz="2745"/>
          </a:p>
        </p:txBody>
      </p:sp>
      <p:pic>
        <p:nvPicPr>
          <p:cNvPr id="6" name="Picture 5">
            <a:extLst>
              <a:ext uri="{FF2B5EF4-FFF2-40B4-BE49-F238E27FC236}">
                <a16:creationId xmlns:a16="http://schemas.microsoft.com/office/drawing/2014/main" id="{02DA2FA7-F63E-4973-B94A-52D045815484}"/>
              </a:ext>
            </a:extLst>
          </p:cNvPr>
          <p:cNvPicPr>
            <a:picLocks noChangeAspect="1"/>
          </p:cNvPicPr>
          <p:nvPr/>
        </p:nvPicPr>
        <p:blipFill>
          <a:blip r:embed="rId2"/>
          <a:stretch>
            <a:fillRect/>
          </a:stretch>
        </p:blipFill>
        <p:spPr>
          <a:xfrm>
            <a:off x="5270604" y="1187938"/>
            <a:ext cx="6494169" cy="4029865"/>
          </a:xfrm>
          <a:prstGeom prst="rect">
            <a:avLst/>
          </a:prstGeom>
          <a:ln>
            <a:solidFill>
              <a:schemeClr val="bg2">
                <a:lumMod val="50000"/>
              </a:schemeClr>
            </a:solidFill>
          </a:ln>
        </p:spPr>
      </p:pic>
    </p:spTree>
    <p:extLst>
      <p:ext uri="{BB962C8B-B14F-4D97-AF65-F5344CB8AC3E}">
        <p14:creationId xmlns:p14="http://schemas.microsoft.com/office/powerpoint/2010/main" val="927871001"/>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Manage</a:t>
            </a:r>
          </a:p>
        </p:txBody>
      </p:sp>
    </p:spTree>
    <p:extLst>
      <p:ext uri="{BB962C8B-B14F-4D97-AF65-F5344CB8AC3E}">
        <p14:creationId xmlns:p14="http://schemas.microsoft.com/office/powerpoint/2010/main" val="122481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Management</a:t>
            </a:r>
          </a:p>
        </p:txBody>
      </p:sp>
      <p:sp>
        <p:nvSpPr>
          <p:cNvPr id="5" name="Text Placeholder 4">
            <a:extLst>
              <a:ext uri="{FF2B5EF4-FFF2-40B4-BE49-F238E27FC236}">
                <a16:creationId xmlns:a16="http://schemas.microsoft.com/office/drawing/2014/main" id="{85BCCD9B-A6EB-44D2-8B00-CCF27C17E6AF}"/>
              </a:ext>
            </a:extLst>
          </p:cNvPr>
          <p:cNvSpPr>
            <a:spLocks noGrp="1"/>
          </p:cNvSpPr>
          <p:nvPr>
            <p:ph type="body" sz="quarter" idx="10"/>
          </p:nvPr>
        </p:nvSpPr>
        <p:spPr>
          <a:xfrm>
            <a:off x="586391" y="1434653"/>
            <a:ext cx="5243306" cy="4115547"/>
          </a:xfrm>
        </p:spPr>
        <p:txBody>
          <a:bodyPr/>
          <a:lstStyle/>
          <a:p>
            <a:pPr lvl="0"/>
            <a:r>
              <a:rPr lang="en-US" sz="1961" b="1">
                <a:solidFill>
                  <a:srgbClr val="3B2E58"/>
                </a:solidFill>
              </a:rPr>
              <a:t>Overview</a:t>
            </a:r>
            <a:endParaRPr lang="en-US" sz="1568">
              <a:latin typeface="+mn-lt"/>
            </a:endParaRPr>
          </a:p>
          <a:p>
            <a:pPr lvl="0"/>
            <a:r>
              <a:rPr lang="en-US" sz="1568">
                <a:latin typeface="+mn-lt"/>
              </a:rPr>
              <a:t>It manages resources, ensures highly efficient resource utilization, and maximizes return on investment (ROI). </a:t>
            </a:r>
          </a:p>
          <a:p>
            <a:pPr lvl="0"/>
            <a:endParaRPr lang="en-US" sz="1568">
              <a:latin typeface="+mn-lt"/>
            </a:endParaRPr>
          </a:p>
          <a:p>
            <a:pPr lvl="0"/>
            <a:r>
              <a:rPr lang="en-US" sz="1568">
                <a:latin typeface="+mn-lt"/>
              </a:rPr>
              <a:t>Synapse is moving away from Resource Class and Concurrency Slots to Workload Management.</a:t>
            </a:r>
          </a:p>
          <a:p>
            <a:pPr lvl="0"/>
            <a:endParaRPr lang="en-US" sz="1568">
              <a:latin typeface="+mn-lt"/>
            </a:endParaRPr>
          </a:p>
          <a:p>
            <a:pPr lvl="0"/>
            <a:r>
              <a:rPr lang="en-US" sz="1568">
                <a:latin typeface="+mn-lt"/>
              </a:rPr>
              <a:t>The three pillars of workload management are</a:t>
            </a:r>
          </a:p>
          <a:p>
            <a:pPr marL="280121" indent="-280121">
              <a:buFont typeface="Arial" panose="020B0604020202020204" pitchFamily="34" charset="0"/>
              <a:buChar char="•"/>
            </a:pPr>
            <a:r>
              <a:rPr lang="en-US" sz="1568">
                <a:latin typeface="+mn-lt"/>
              </a:rPr>
              <a:t>Workload Classification – To assign a request to a workload group and setting importance levels.</a:t>
            </a:r>
          </a:p>
          <a:p>
            <a:pPr marL="280121" indent="-280121">
              <a:buFont typeface="Arial" panose="020B0604020202020204" pitchFamily="34" charset="0"/>
              <a:buChar char="•"/>
            </a:pPr>
            <a:r>
              <a:rPr lang="en-US" sz="1568">
                <a:latin typeface="+mn-lt"/>
              </a:rPr>
              <a:t>Workload Importance – To influence the order in which a request gets access to resources.</a:t>
            </a:r>
          </a:p>
          <a:p>
            <a:pPr marL="280121" indent="-280121">
              <a:buFont typeface="Arial" panose="020B0604020202020204" pitchFamily="34" charset="0"/>
              <a:buChar char="•"/>
            </a:pPr>
            <a:r>
              <a:rPr lang="en-US" sz="1568">
                <a:latin typeface="+mn-lt"/>
              </a:rPr>
              <a:t>Workload Isolation – To reserve resources for a workload group.</a:t>
            </a:r>
          </a:p>
          <a:p>
            <a:pPr lvl="0"/>
            <a:endParaRPr lang="en-US" sz="1568">
              <a:latin typeface="+mn-lt"/>
            </a:endParaRPr>
          </a:p>
        </p:txBody>
      </p:sp>
      <p:grpSp>
        <p:nvGrpSpPr>
          <p:cNvPr id="2" name="Group 1">
            <a:extLst>
              <a:ext uri="{FF2B5EF4-FFF2-40B4-BE49-F238E27FC236}">
                <a16:creationId xmlns:a16="http://schemas.microsoft.com/office/drawing/2014/main" id="{092E4773-F05C-4940-B0E0-56E4639BD5F0}"/>
              </a:ext>
            </a:extLst>
          </p:cNvPr>
          <p:cNvGrpSpPr/>
          <p:nvPr/>
        </p:nvGrpSpPr>
        <p:grpSpPr>
          <a:xfrm>
            <a:off x="6096001" y="1250183"/>
            <a:ext cx="5941529" cy="4541591"/>
            <a:chOff x="1986301" y="1148495"/>
            <a:chExt cx="8237126" cy="5374940"/>
          </a:xfrm>
        </p:grpSpPr>
        <p:sp>
          <p:nvSpPr>
            <p:cNvPr id="15" name="Isosceles Triangle 14">
              <a:extLst>
                <a:ext uri="{FF2B5EF4-FFF2-40B4-BE49-F238E27FC236}">
                  <a16:creationId xmlns:a16="http://schemas.microsoft.com/office/drawing/2014/main" id="{B4226878-7515-4629-88CE-AB7CF71448EA}"/>
                </a:ext>
              </a:extLst>
            </p:cNvPr>
            <p:cNvSpPr/>
            <p:nvPr/>
          </p:nvSpPr>
          <p:spPr bwMode="auto">
            <a:xfrm>
              <a:off x="1986301" y="1148495"/>
              <a:ext cx="8229600" cy="1887117"/>
            </a:xfrm>
            <a:prstGeom prst="triangle">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Pillars of Workload Management</a:t>
              </a:r>
            </a:p>
          </p:txBody>
        </p:sp>
        <p:sp>
          <p:nvSpPr>
            <p:cNvPr id="16" name="Rectangle: Rounded Corners 15">
              <a:extLst>
                <a:ext uri="{FF2B5EF4-FFF2-40B4-BE49-F238E27FC236}">
                  <a16:creationId xmlns:a16="http://schemas.microsoft.com/office/drawing/2014/main" id="{7296F80C-D384-4A82-B319-D44A688E7701}"/>
                </a:ext>
              </a:extLst>
            </p:cNvPr>
            <p:cNvSpPr/>
            <p:nvPr/>
          </p:nvSpPr>
          <p:spPr bwMode="auto">
            <a:xfrm>
              <a:off x="2917500" y="3048733"/>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Classification</a:t>
              </a:r>
            </a:p>
          </p:txBody>
        </p:sp>
        <p:sp>
          <p:nvSpPr>
            <p:cNvPr id="17" name="Rectangle: Rounded Corners 16">
              <a:extLst>
                <a:ext uri="{FF2B5EF4-FFF2-40B4-BE49-F238E27FC236}">
                  <a16:creationId xmlns:a16="http://schemas.microsoft.com/office/drawing/2014/main" id="{5B3D696F-9AD5-4F1E-B5E5-A18C245A6B8E}"/>
                </a:ext>
              </a:extLst>
            </p:cNvPr>
            <p:cNvSpPr/>
            <p:nvPr/>
          </p:nvSpPr>
          <p:spPr bwMode="auto">
            <a:xfrm>
              <a:off x="5176491"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Importance</a:t>
              </a:r>
            </a:p>
          </p:txBody>
        </p:sp>
        <p:sp>
          <p:nvSpPr>
            <p:cNvPr id="18" name="Rectangle: Rounded Corners 17">
              <a:extLst>
                <a:ext uri="{FF2B5EF4-FFF2-40B4-BE49-F238E27FC236}">
                  <a16:creationId xmlns:a16="http://schemas.microsoft.com/office/drawing/2014/main" id="{3193DC26-5975-4048-9C15-145E2F4ABC5F}"/>
                </a:ext>
              </a:extLst>
            </p:cNvPr>
            <p:cNvSpPr/>
            <p:nvPr/>
          </p:nvSpPr>
          <p:spPr bwMode="auto">
            <a:xfrm>
              <a:off x="7445699"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Isolation</a:t>
              </a:r>
            </a:p>
          </p:txBody>
        </p:sp>
        <p:sp>
          <p:nvSpPr>
            <p:cNvPr id="19" name="Rectangle 18">
              <a:extLst>
                <a:ext uri="{FF2B5EF4-FFF2-40B4-BE49-F238E27FC236}">
                  <a16:creationId xmlns:a16="http://schemas.microsoft.com/office/drawing/2014/main" id="{9E626237-1DBE-400D-AF25-1AE70CA949E2}"/>
                </a:ext>
              </a:extLst>
            </p:cNvPr>
            <p:cNvSpPr/>
            <p:nvPr/>
          </p:nvSpPr>
          <p:spPr bwMode="auto">
            <a:xfrm>
              <a:off x="2355495" y="5592858"/>
              <a:ext cx="749808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3849CA21-E59D-4A62-B1B6-B630AE1A51AB}"/>
                </a:ext>
              </a:extLst>
            </p:cNvPr>
            <p:cNvSpPr/>
            <p:nvPr/>
          </p:nvSpPr>
          <p:spPr bwMode="auto">
            <a:xfrm>
              <a:off x="2178079" y="5906812"/>
              <a:ext cx="786384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F07DEDD-DE18-4CAB-8650-715F0A320147}"/>
                </a:ext>
              </a:extLst>
            </p:cNvPr>
            <p:cNvSpPr/>
            <p:nvPr/>
          </p:nvSpPr>
          <p:spPr bwMode="auto">
            <a:xfrm>
              <a:off x="1993827" y="6221683"/>
              <a:ext cx="822960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39349856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classification</a:t>
            </a:r>
          </a:p>
        </p:txBody>
      </p:sp>
      <p:sp>
        <p:nvSpPr>
          <p:cNvPr id="9" name="Text Placeholder 4">
            <a:extLst>
              <a:ext uri="{FF2B5EF4-FFF2-40B4-BE49-F238E27FC236}">
                <a16:creationId xmlns:a16="http://schemas.microsoft.com/office/drawing/2014/main" id="{730F4431-0BF1-4CA5-9A1A-F5E6176C975F}"/>
              </a:ext>
            </a:extLst>
          </p:cNvPr>
          <p:cNvSpPr txBox="1">
            <a:spLocks/>
          </p:cNvSpPr>
          <p:nvPr/>
        </p:nvSpPr>
        <p:spPr>
          <a:xfrm>
            <a:off x="343941" y="1113236"/>
            <a:ext cx="6341090" cy="6035114"/>
          </a:xfrm>
          <a:prstGeom prst="rect">
            <a:avLst/>
          </a:prstGeom>
        </p:spPr>
        <p:txBody>
          <a:bodyPr vert="horz" wrap="square" lIns="0" tIns="0" rIns="0" bIns="0" rtlCol="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632" kern="1200" spc="0" baseline="0">
                <a:solidFill>
                  <a:srgbClr val="000000"/>
                </a:solidFill>
                <a:latin typeface="+mn-lt"/>
                <a:ea typeface="+mn-ea"/>
                <a:cs typeface="+mn-cs"/>
              </a:defRPr>
            </a:lvl2pPr>
            <a:lvl3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428" kern="1200" spc="0" baseline="0">
                <a:solidFill>
                  <a:srgbClr val="000000"/>
                </a:solidFill>
                <a:latin typeface="+mn-lt"/>
                <a:ea typeface="+mn-ea"/>
                <a:cs typeface="+mn-cs"/>
              </a:defRPr>
            </a:lvl3pPr>
            <a:lvl4pPr marL="685537" marR="0" indent="0" algn="l" defTabSz="951304" rtl="0" eaLnBrk="1" fontAlgn="auto" latinLnBrk="0" hangingPunct="1">
              <a:lnSpc>
                <a:spcPct val="100000"/>
              </a:lnSpc>
              <a:spcBef>
                <a:spcPts val="0"/>
              </a:spcBef>
              <a:spcAft>
                <a:spcPts val="129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3B2E58"/>
                </a:solidFill>
                <a:effectLst/>
                <a:uLnTx/>
                <a:uFillTx/>
                <a:latin typeface="Segoe UI Semibold"/>
                <a:ea typeface="+mn-ea"/>
                <a:cs typeface="+mn-cs"/>
              </a:rPr>
              <a:t>Overview</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Map queries to allocations of resources via pre-determined rules.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Use with workload importance to effectively share resources across different workload types.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If a query request is not matched to a classifier, it is assigned to the default workload group.</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endPar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3B2E58"/>
                </a:solidFill>
                <a:effectLst/>
                <a:uLnTx/>
                <a:uFillTx/>
                <a:latin typeface="Segoe UI Semibold"/>
                <a:ea typeface="+mn-ea"/>
                <a:cs typeface="+mn-cs"/>
              </a:rPr>
              <a:t>Benefits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Map queries to both </a:t>
            </a:r>
            <a:r>
              <a:rPr kumimoji="0" lang="en-US" sz="1961"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Resource Management </a:t>
            </a: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and Workload Isolation concepts.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endPar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3B2E58"/>
                </a:solidFill>
                <a:effectLst/>
                <a:uLnTx/>
                <a:uFillTx/>
                <a:latin typeface="Segoe UI Semibold"/>
                <a:ea typeface="+mn-ea"/>
                <a:cs typeface="+mn-cs"/>
              </a:rPr>
              <a:t>Monitoring DMVs</a:t>
            </a:r>
            <a:r>
              <a:rPr kumimoji="0" lang="en-US" sz="1961" b="0" i="0" u="none" strike="noStrike" kern="1200" cap="none" spc="0" normalizeH="0" baseline="0" noProof="0">
                <a:ln>
                  <a:noFill/>
                </a:ln>
                <a:solidFill>
                  <a:srgbClr val="3B2E58"/>
                </a:solidFill>
                <a:effectLst/>
                <a:uLnTx/>
                <a:uFillTx/>
                <a:latin typeface="Segoe UI" panose="020B0502040204020203" pitchFamily="34" charset="0"/>
                <a:ea typeface="+mn-ea"/>
                <a:cs typeface="Segoe UI" panose="020B0502040204020203" pitchFamily="34" charset="0"/>
              </a:rPr>
              <a:t> </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err="1">
                <a:ln>
                  <a:noFill/>
                </a:ln>
                <a:solidFill>
                  <a:srgbClr val="0000FF"/>
                </a:solidFill>
                <a:effectLst/>
                <a:uLnTx/>
                <a:uFillTx/>
                <a:latin typeface="Calibri" panose="020F0502020204030204" pitchFamily="34" charset="0"/>
                <a:ea typeface="+mn-ea"/>
                <a:cs typeface="Calibri" panose="020F0502020204030204" pitchFamily="34" charset="0"/>
              </a:rPr>
              <a:t>sys.workload_management_workload_classifiers</a:t>
            </a:r>
            <a:r>
              <a:rPr kumimoji="0" lang="en-US" sz="1765"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 </a:t>
            </a:r>
            <a:r>
              <a:rPr kumimoji="0" lang="en-US" sz="1765" b="0" i="0" u="none" strike="noStrike" kern="1200" cap="none" spc="0" normalizeH="0" baseline="0" noProof="0" err="1">
                <a:ln>
                  <a:noFill/>
                </a:ln>
                <a:solidFill>
                  <a:srgbClr val="0000FF"/>
                </a:solidFill>
                <a:effectLst/>
                <a:uLnTx/>
                <a:uFillTx/>
                <a:latin typeface="Calibri" panose="020F0502020204030204" pitchFamily="34" charset="0"/>
                <a:ea typeface="+mn-ea"/>
                <a:cs typeface="Calibri" panose="020F0502020204030204" pitchFamily="34" charset="0"/>
              </a:rPr>
              <a:t>sys.workload_management_workload_classifier_details</a:t>
            </a:r>
            <a:r>
              <a:rPr kumimoji="0" lang="en-US" sz="1765"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 </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Query DMVs to view details about all active workload classifiers.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endPar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0" name="Rectangle 9">
            <a:extLst>
              <a:ext uri="{FF2B5EF4-FFF2-40B4-BE49-F238E27FC236}">
                <a16:creationId xmlns:a16="http://schemas.microsoft.com/office/drawing/2014/main" id="{C8C6FE9A-7563-47BD-AEDD-EEF3E59EEA95}"/>
              </a:ext>
            </a:extLst>
          </p:cNvPr>
          <p:cNvSpPr/>
          <p:nvPr/>
        </p:nvSpPr>
        <p:spPr>
          <a:xfrm>
            <a:off x="6768319" y="2009661"/>
            <a:ext cx="5762673" cy="32316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WORKLOAD</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CLASSIFIER</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classifier_name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WITH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WORKLOAD_GROUP </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MEMBERNAME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security_account</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IMPORTANCE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LOW</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BELOW_NORMAL</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NORMAL</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ABOVE_NORMAL</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HIGH</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endPar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WLM_LABEL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'label'</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WLM_CONTEXT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START_TIME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start_time</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END_TIME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end_time</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endParaRPr kumimoji="0" lang="en-US" sz="1200" b="0" i="0" u="none" strike="noStrike" kern="1200" cap="none" spc="0" normalizeH="0" baseline="0" noProof="0" dirty="0">
              <a:ln>
                <a:noFill/>
              </a:ln>
              <a:solidFill>
                <a:srgbClr val="1A1A1A"/>
              </a:solidFill>
              <a:effectLst/>
              <a:highlight>
                <a:srgbClr val="FFFFFF"/>
              </a:highlight>
              <a:uLnTx/>
              <a:uFillTx/>
              <a:latin typeface="Calibri" panose="020F0502020204030204" pitchFamily="34" charset="0"/>
              <a:ea typeface="+mn-ea"/>
              <a:cs typeface="Calibri" panose="020F050202020403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1"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WORKLOAD_GROUP</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maps to an existing resource class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IMPORTANCE</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specifies relative importance of</a:t>
            </a:r>
            <a:b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b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request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MEMBERNAME</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a:t>
            </a:r>
            <a:r>
              <a:rPr kumimoji="0" lang="en-US" sz="1200" b="0" i="1"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 </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database user, role, AAD login or AAD</a:t>
            </a:r>
            <a:b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b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group</a:t>
            </a:r>
          </a:p>
        </p:txBody>
      </p:sp>
    </p:spTree>
    <p:extLst>
      <p:ext uri="{BB962C8B-B14F-4D97-AF65-F5344CB8AC3E}">
        <p14:creationId xmlns:p14="http://schemas.microsoft.com/office/powerpoint/2010/main" val="134112374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FE1534-BC64-4C78-8CF3-FEEF1F7B7118}"/>
              </a:ext>
            </a:extLst>
          </p:cNvPr>
          <p:cNvSpPr>
            <a:spLocks noGrp="1"/>
          </p:cNvSpPr>
          <p:nvPr>
            <p:ph type="title"/>
          </p:nvPr>
        </p:nvSpPr>
        <p:spPr/>
        <p:txBody>
          <a:bodyPr/>
          <a:lstStyle/>
          <a:p>
            <a:r>
              <a:rPr lang="en-US"/>
              <a:t>Workload importance</a:t>
            </a:r>
          </a:p>
        </p:txBody>
      </p:sp>
      <p:sp>
        <p:nvSpPr>
          <p:cNvPr id="4" name="Text Placeholder 3">
            <a:extLst>
              <a:ext uri="{FF2B5EF4-FFF2-40B4-BE49-F238E27FC236}">
                <a16:creationId xmlns:a16="http://schemas.microsoft.com/office/drawing/2014/main" id="{E3F61933-D551-4FF6-9B74-71302CC38121}"/>
              </a:ext>
            </a:extLst>
          </p:cNvPr>
          <p:cNvSpPr>
            <a:spLocks noGrp="1"/>
          </p:cNvSpPr>
          <p:nvPr>
            <p:ph type="body" sz="quarter" idx="10"/>
          </p:nvPr>
        </p:nvSpPr>
        <p:spPr>
          <a:xfrm>
            <a:off x="427229" y="1120900"/>
            <a:ext cx="5002116" cy="5743771"/>
          </a:xfrm>
        </p:spPr>
        <p:txBody>
          <a:bodyPr/>
          <a:lstStyle/>
          <a:p>
            <a:pPr lvl="0"/>
            <a:r>
              <a:rPr lang="en-US">
                <a:solidFill>
                  <a:schemeClr val="tx2"/>
                </a:solidFill>
              </a:rPr>
              <a:t>Overview</a:t>
            </a:r>
          </a:p>
          <a:p>
            <a:r>
              <a:rPr lang="en-US" sz="1600">
                <a:latin typeface="Segoe UI"/>
                <a:cs typeface="Segoe UI Semibold" panose="020B0702040204020203" pitchFamily="34" charset="0"/>
              </a:rPr>
              <a:t>Queries past the concurrency limit enter a </a:t>
            </a:r>
            <a:r>
              <a:rPr lang="en-US" sz="1600" err="1">
                <a:latin typeface="Segoe UI"/>
                <a:cs typeface="Segoe UI Semibold" panose="020B0702040204020203" pitchFamily="34" charset="0"/>
              </a:rPr>
              <a:t>FiFo</a:t>
            </a:r>
            <a:r>
              <a:rPr lang="en-US" sz="1600">
                <a:latin typeface="Segoe UI"/>
                <a:cs typeface="Segoe UI Semibold" panose="020B0702040204020203" pitchFamily="34" charset="0"/>
              </a:rPr>
              <a:t> queue</a:t>
            </a:r>
          </a:p>
          <a:p>
            <a:r>
              <a:rPr lang="en-US" sz="1600">
                <a:latin typeface="Segoe UI"/>
                <a:cs typeface="Segoe UI Semibold" panose="020B0702040204020203" pitchFamily="34" charset="0"/>
              </a:rPr>
              <a:t>By default, queries are released from the queue on a first-in, first-out basis as resources become available</a:t>
            </a:r>
          </a:p>
          <a:p>
            <a:r>
              <a:rPr lang="en-US" sz="1600">
                <a:latin typeface="Segoe UI"/>
                <a:cs typeface="Segoe UI Semibold" panose="020B0702040204020203" pitchFamily="34" charset="0"/>
              </a:rPr>
              <a:t>Workload importance allows higher priority queries to receive resources immediately regardless of queue </a:t>
            </a:r>
          </a:p>
          <a:p>
            <a:pPr lvl="0"/>
            <a:endParaRPr lang="en-US" sz="1600">
              <a:latin typeface="Segoe UI"/>
              <a:cs typeface="Segoe UI Semibold" panose="020B0702040204020203" pitchFamily="34" charset="0"/>
            </a:endParaRPr>
          </a:p>
          <a:p>
            <a:pPr lvl="0"/>
            <a:r>
              <a:rPr lang="en-US">
                <a:solidFill>
                  <a:schemeClr val="tx2"/>
                </a:solidFill>
              </a:rPr>
              <a:t>Example Video</a:t>
            </a:r>
          </a:p>
          <a:p>
            <a:pPr lvl="0"/>
            <a:r>
              <a:rPr lang="en-US" sz="1600">
                <a:latin typeface="Segoe UI"/>
                <a:cs typeface="Segoe UI Semibold" panose="020B0702040204020203" pitchFamily="34" charset="0"/>
              </a:rPr>
              <a:t>State analysts have normal importance.</a:t>
            </a:r>
          </a:p>
          <a:p>
            <a:pPr lvl="0"/>
            <a:r>
              <a:rPr lang="en-US" sz="1600">
                <a:latin typeface="Segoe UI"/>
                <a:cs typeface="Segoe UI Semibold" panose="020B0702040204020203" pitchFamily="34" charset="0"/>
              </a:rPr>
              <a:t>National analyst is assigned high importance.</a:t>
            </a:r>
          </a:p>
          <a:p>
            <a:pPr lvl="0"/>
            <a:r>
              <a:rPr lang="en-US" sz="1600">
                <a:latin typeface="Segoe UI"/>
                <a:cs typeface="Segoe UI Semibold" panose="020B0702040204020203" pitchFamily="34" charset="0"/>
              </a:rPr>
              <a:t>State analyst queries execute in order of arrival</a:t>
            </a:r>
          </a:p>
          <a:p>
            <a:pPr lvl="0"/>
            <a:r>
              <a:rPr lang="en-US" sz="1600">
                <a:latin typeface="Segoe UI"/>
                <a:cs typeface="Segoe UI Semibold" panose="020B0702040204020203" pitchFamily="34" charset="0"/>
              </a:rPr>
              <a:t>When the national analyst’s query arrives, it jumps to the top of the queue</a:t>
            </a: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p:txBody>
      </p:sp>
      <p:sp>
        <p:nvSpPr>
          <p:cNvPr id="44" name="Rectangle 43">
            <a:extLst>
              <a:ext uri="{FF2B5EF4-FFF2-40B4-BE49-F238E27FC236}">
                <a16:creationId xmlns:a16="http://schemas.microsoft.com/office/drawing/2014/main" id="{284BA47A-67BE-4505-8DFE-DE355EC891E2}"/>
              </a:ext>
            </a:extLst>
          </p:cNvPr>
          <p:cNvSpPr/>
          <p:nvPr/>
        </p:nvSpPr>
        <p:spPr>
          <a:xfrm>
            <a:off x="427229" y="5386399"/>
            <a:ext cx="5002116" cy="1222469"/>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CREATE</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WORKLOAD</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CLASSIFIER</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err="1">
                <a:ln>
                  <a:noFill/>
                </a:ln>
                <a:solidFill>
                  <a:srgbClr val="000000"/>
                </a:solidFill>
                <a:effectLst/>
                <a:uLnTx/>
                <a:uFillTx/>
                <a:latin typeface="Calibri" panose="020F0502020204030204" pitchFamily="34" charset="0"/>
                <a:ea typeface="+mn-ea"/>
                <a:cs typeface="Calibri" panose="020F0502020204030204" pitchFamily="34" charset="0"/>
              </a:rPr>
              <a:t>National_Analyst</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WITH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WORKLOAD_GROUP </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FF0000"/>
                </a:solidFill>
                <a:effectLst/>
                <a:uLnTx/>
                <a:uFillTx/>
                <a:latin typeface="Calibri" panose="020F0502020204030204" pitchFamily="34" charset="0"/>
                <a:ea typeface="+mn-ea"/>
                <a:cs typeface="Calibri" panose="020F0502020204030204" pitchFamily="34" charset="0"/>
              </a:rPr>
              <a:t>‘analyst’</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IMPORTANCE</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HIGH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MEMBERNAME</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FF000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err="1">
                <a:ln>
                  <a:noFill/>
                </a:ln>
                <a:solidFill>
                  <a:srgbClr val="FF0000"/>
                </a:solidFill>
                <a:effectLst/>
                <a:uLnTx/>
                <a:uFillTx/>
                <a:latin typeface="Calibri" panose="020F0502020204030204" pitchFamily="34" charset="0"/>
                <a:ea typeface="+mn-ea"/>
                <a:cs typeface="Calibri" panose="020F0502020204030204" pitchFamily="34" charset="0"/>
              </a:rPr>
              <a:t>National_Analyst_Login</a:t>
            </a:r>
            <a:r>
              <a:rPr kumimoji="0" lang="en-US" sz="1200" b="0" i="0" u="none" strike="noStrike" kern="1200" cap="none" spc="0" normalizeH="0" baseline="0" noProof="0">
                <a:ln>
                  <a:noFill/>
                </a:ln>
                <a:solidFill>
                  <a:srgbClr val="FF000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p>
        </p:txBody>
      </p:sp>
      <p:grpSp>
        <p:nvGrpSpPr>
          <p:cNvPr id="13" name="Group 12">
            <a:extLst>
              <a:ext uri="{FF2B5EF4-FFF2-40B4-BE49-F238E27FC236}">
                <a16:creationId xmlns:a16="http://schemas.microsoft.com/office/drawing/2014/main" id="{A705AA90-DF61-41E3-A69D-38E27900B3C8}"/>
              </a:ext>
            </a:extLst>
          </p:cNvPr>
          <p:cNvGrpSpPr/>
          <p:nvPr/>
        </p:nvGrpSpPr>
        <p:grpSpPr>
          <a:xfrm>
            <a:off x="5426233" y="286973"/>
            <a:ext cx="6761791" cy="6570541"/>
            <a:chOff x="5429250" y="286526"/>
            <a:chExt cx="6762750" cy="6571473"/>
          </a:xfrm>
        </p:grpSpPr>
        <p:pic>
          <p:nvPicPr>
            <p:cNvPr id="6" name="WorkloadMangement with Audio">
              <a:hlinkClick r:id="" action="ppaction://media"/>
              <a:extLst>
                <a:ext uri="{FF2B5EF4-FFF2-40B4-BE49-F238E27FC236}">
                  <a16:creationId xmlns:a16="http://schemas.microsoft.com/office/drawing/2014/main" id="{AA8D65F9-1E2A-4F4F-B533-B4CD828C5F48}"/>
                </a:ext>
              </a:extLst>
            </p:cNvPr>
            <p:cNvPicPr>
              <a:picLocks noChangeAspect="1"/>
            </p:cNvPicPr>
            <p:nvPr>
              <a:videoFile r:link="rId1"/>
              <p:extLst>
                <p:ext uri="{DAA4B4D4-6D71-4841-9C94-3DE7FCFB9230}">
                  <p14:media xmlns:p14="http://schemas.microsoft.com/office/powerpoint/2010/main" r:embed="rId2">
                    <p14:trim st="14258" end="7277.6666"/>
                  </p14:media>
                </p:ext>
              </p:extLst>
            </p:nvPr>
          </p:nvPicPr>
          <p:blipFill rotWithShape="1">
            <a:blip r:embed="rId5"/>
            <a:srcRect l="44531"/>
            <a:stretch>
              <a:fillRect/>
            </a:stretch>
          </p:blipFill>
          <p:spPr>
            <a:xfrm>
              <a:off x="5429250" y="286526"/>
              <a:ext cx="6762750" cy="6571473"/>
            </a:xfrm>
            <a:prstGeom prst="rect">
              <a:avLst/>
            </a:prstGeom>
          </p:spPr>
        </p:pic>
        <p:sp>
          <p:nvSpPr>
            <p:cNvPr id="2" name="Rectangle 1">
              <a:extLst>
                <a:ext uri="{FF2B5EF4-FFF2-40B4-BE49-F238E27FC236}">
                  <a16:creationId xmlns:a16="http://schemas.microsoft.com/office/drawing/2014/main" id="{9BAE9353-222A-4F7E-8C08-9051508B36F8}"/>
                </a:ext>
              </a:extLst>
            </p:cNvPr>
            <p:cNvSpPr/>
            <p:nvPr/>
          </p:nvSpPr>
          <p:spPr bwMode="auto">
            <a:xfrm>
              <a:off x="5512379" y="495865"/>
              <a:ext cx="2190748" cy="1656208"/>
            </a:xfrm>
            <a:prstGeom prst="rect">
              <a:avLst/>
            </a:prstGeom>
            <a:solidFill>
              <a:srgbClr val="EDED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BC769C95-BD38-4AD7-A227-01A5A52864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5674" y="754833"/>
              <a:ext cx="1224657" cy="1173491"/>
            </a:xfrm>
            <a:prstGeom prst="rect">
              <a:avLst/>
            </a:prstGeom>
          </p:spPr>
        </p:pic>
        <p:sp>
          <p:nvSpPr>
            <p:cNvPr id="12" name="TextBox 11">
              <a:extLst>
                <a:ext uri="{FF2B5EF4-FFF2-40B4-BE49-F238E27FC236}">
                  <a16:creationId xmlns:a16="http://schemas.microsoft.com/office/drawing/2014/main" id="{CBE844FD-C495-48FF-A813-F0D308E64BDB}"/>
                </a:ext>
              </a:extLst>
            </p:cNvPr>
            <p:cNvSpPr txBox="1"/>
            <p:nvPr/>
          </p:nvSpPr>
          <p:spPr>
            <a:xfrm>
              <a:off x="5883383" y="2015705"/>
              <a:ext cx="1792083" cy="528991"/>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pitchFamily="34" charset="0"/>
                  <a:cs typeface="Segoe UI" pitchFamily="34" charset="0"/>
                </a:rPr>
                <a:t>Azure Synapse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pitchFamily="34" charset="0"/>
                  <a:cs typeface="Segoe UI" pitchFamily="34" charset="0"/>
                </a:rPr>
                <a:t>Analytics</a:t>
              </a:r>
            </a:p>
          </p:txBody>
        </p:sp>
      </p:grpSp>
    </p:spTree>
    <p:extLst>
      <p:ext uri="{BB962C8B-B14F-4D97-AF65-F5344CB8AC3E}">
        <p14:creationId xmlns:p14="http://schemas.microsoft.com/office/powerpoint/2010/main" val="1744960574"/>
      </p:ext>
    </p:extLst>
  </p:cSld>
  <p:clrMapOvr>
    <a:masterClrMapping/>
  </p:clrMapOvr>
  <p:transition>
    <p:fade/>
  </p:transition>
  <p:timing>
    <p:tnLst>
      <p:par>
        <p:cTn id="1" dur="indefinite" restart="never" nodeType="tmRoot">
          <p:childTnLst>
            <p:video>
              <p:cMediaNode vol="84848" mute="1">
                <p:cTn id="2" repeatCount="indefinite" fill="hold" display="0">
                  <p:stCondLst>
                    <p:cond delay="indefinite"/>
                  </p:stCondLst>
                </p:cTn>
                <p:tgtEl>
                  <p:spTgt spid="6"/>
                </p:tgtEl>
              </p:cMediaNode>
            </p:vide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364C19-EA03-4CEA-A07C-164FA8AE721D}"/>
              </a:ext>
            </a:extLst>
          </p:cNvPr>
          <p:cNvSpPr/>
          <p:nvPr/>
        </p:nvSpPr>
        <p:spPr>
          <a:xfrm>
            <a:off x="5663514" y="1612594"/>
            <a:ext cx="6704648" cy="2352618"/>
          </a:xfrm>
          <a:prstGeom prst="rect">
            <a:avLst/>
          </a:prstGeom>
        </p:spPr>
        <p:txBody>
          <a:bodyPr wrap="square">
            <a:spAutoFit/>
          </a:bodyPr>
          <a:lstStyle/>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CREATE</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WORKLOAD</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GROUP</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err="1">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group_name</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WITH</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MIN_PERCENTAGE_RESOURCE</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CAP_PERCENTAGE_RESOURCE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fr-FR"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REQUEST_MIN_RESOURCE_GRANT_PERCENT</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fr-FR"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REQUEST_MAX_RESOURCE_GRANT_PERCENT</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  </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IMPORTANCE</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LOW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BELOW_NORMAL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NORMAL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ABOVE_NORMAL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HIGH</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QUERY_EXECUTION_TIMEOUT_SEC</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a:ln>
                  <a:noFill/>
                </a:ln>
                <a:solidFill>
                  <a:srgbClr val="808080"/>
                </a:solidFill>
                <a:effectLst/>
                <a:uLnTx/>
                <a:uFillTx/>
                <a:latin typeface="Calibri" panose="020F0502020204030204" pitchFamily="34" charset="0"/>
                <a:ea typeface="+mn-ea"/>
                <a:cs typeface="Calibri" panose="020F0502020204030204" pitchFamily="34" charset="0"/>
              </a:rPr>
            </a:br>
            <a:r>
              <a:rPr kumimoji="0" lang="en-US" sz="1200" b="0" i="0" u="none" strike="noStrike" kern="1200" cap="none" spc="0" normalizeH="0" baseline="0" noProof="0">
                <a:ln>
                  <a:noFill/>
                </a:ln>
                <a:solidFill>
                  <a:srgbClr val="808080"/>
                </a:solidFill>
                <a:effectLst/>
                <a:uLnTx/>
                <a:uFillTx/>
                <a:latin typeface="Calibri" panose="020F0502020204030204" pitchFamily="34" charset="0"/>
                <a:ea typeface="+mn-ea"/>
                <a:cs typeface="Calibri" panose="020F0502020204030204" pitchFamily="34" charset="0"/>
              </a:rPr>
              <a:t>  </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Title 3">
            <a:extLst>
              <a:ext uri="{FF2B5EF4-FFF2-40B4-BE49-F238E27FC236}">
                <a16:creationId xmlns:a16="http://schemas.microsoft.com/office/drawing/2014/main" id="{B587CE90-2A88-44AD-AFEA-55CC0B3D3E53}"/>
              </a:ext>
            </a:extLst>
          </p:cNvPr>
          <p:cNvSpPr>
            <a:spLocks noGrp="1"/>
          </p:cNvSpPr>
          <p:nvPr>
            <p:ph type="title"/>
          </p:nvPr>
        </p:nvSpPr>
        <p:spPr>
          <a:xfrm>
            <a:off x="427229" y="223040"/>
            <a:ext cx="8283343" cy="739238"/>
          </a:xfrm>
        </p:spPr>
        <p:txBody>
          <a:bodyPr/>
          <a:lstStyle/>
          <a:p>
            <a:r>
              <a:rPr lang="en-US"/>
              <a:t>Workload Isolation</a:t>
            </a:r>
          </a:p>
        </p:txBody>
      </p:sp>
      <p:sp>
        <p:nvSpPr>
          <p:cNvPr id="7" name="Text Placeholder 6">
            <a:extLst>
              <a:ext uri="{FF2B5EF4-FFF2-40B4-BE49-F238E27FC236}">
                <a16:creationId xmlns:a16="http://schemas.microsoft.com/office/drawing/2014/main" id="{33D78544-8F90-43BD-8026-0B75EA7D883B}"/>
              </a:ext>
            </a:extLst>
          </p:cNvPr>
          <p:cNvSpPr>
            <a:spLocks noGrp="1"/>
          </p:cNvSpPr>
          <p:nvPr>
            <p:ph type="body" sz="quarter" idx="10"/>
          </p:nvPr>
        </p:nvSpPr>
        <p:spPr>
          <a:xfrm>
            <a:off x="427228" y="1120902"/>
            <a:ext cx="5236287" cy="5581955"/>
          </a:xfrm>
        </p:spPr>
        <p:txBody>
          <a:bodyPr/>
          <a:lstStyle/>
          <a:p>
            <a:pPr lvl="0"/>
            <a:r>
              <a:rPr lang="en-US" dirty="0">
                <a:solidFill>
                  <a:schemeClr val="tx2"/>
                </a:solidFill>
              </a:rPr>
              <a:t>Overview</a:t>
            </a:r>
          </a:p>
          <a:p>
            <a:r>
              <a:rPr lang="en-US" sz="1600" dirty="0">
                <a:latin typeface="Segoe UI" panose="020B0502040204020203" pitchFamily="34" charset="0"/>
                <a:cs typeface="Segoe UI" panose="020B0502040204020203" pitchFamily="34" charset="0"/>
              </a:rPr>
              <a:t>Allocate fixed resources to workload group. </a:t>
            </a:r>
          </a:p>
          <a:p>
            <a:r>
              <a:rPr lang="en-US" sz="1600" dirty="0">
                <a:latin typeface="Segoe UI" panose="020B0502040204020203" pitchFamily="34" charset="0"/>
                <a:cs typeface="Segoe UI" panose="020B0502040204020203" pitchFamily="34" charset="0"/>
              </a:rPr>
              <a:t>Assign maximum and minimum usage for varying resources under load. These adjustments can be done live without having to take SQL Analytics offline.</a:t>
            </a:r>
            <a:br>
              <a:rPr lang="en-US" sz="1600" dirty="0">
                <a:latin typeface="Segoe UI" panose="020B0502040204020203" pitchFamily="34" charset="0"/>
                <a:cs typeface="Segoe UI" panose="020B0502040204020203" pitchFamily="34" charset="0"/>
              </a:rPr>
            </a:br>
            <a:endParaRPr lang="en-US" sz="1600" dirty="0">
              <a:solidFill>
                <a:srgbClr val="0078D7"/>
              </a:solidFill>
            </a:endParaRPr>
          </a:p>
          <a:p>
            <a:pPr lvl="0"/>
            <a:r>
              <a:rPr lang="en-US" dirty="0">
                <a:solidFill>
                  <a:schemeClr val="tx2"/>
                </a:solidFill>
              </a:rPr>
              <a:t>Benefits</a:t>
            </a:r>
          </a:p>
          <a:p>
            <a:pPr lvl="0"/>
            <a:r>
              <a:rPr lang="en-US" sz="1600" dirty="0">
                <a:latin typeface="Segoe UI" panose="020B0502040204020203" pitchFamily="34" charset="0"/>
                <a:cs typeface="Segoe UI" panose="020B0502040204020203" pitchFamily="34" charset="0"/>
              </a:rPr>
              <a:t>Reserve resources for a group of requests</a:t>
            </a:r>
          </a:p>
          <a:p>
            <a:pPr lvl="0"/>
            <a:r>
              <a:rPr lang="en-US" sz="1600" dirty="0">
                <a:latin typeface="Segoe UI" panose="020B0502040204020203" pitchFamily="34" charset="0"/>
                <a:cs typeface="Segoe UI" panose="020B0502040204020203" pitchFamily="34" charset="0"/>
              </a:rPr>
              <a:t>Limit the amount of resources a group of requests can consume</a:t>
            </a:r>
          </a:p>
          <a:p>
            <a:pPr lvl="0"/>
            <a:r>
              <a:rPr lang="en-US" sz="1600" dirty="0">
                <a:latin typeface="Segoe UI" panose="020B0502040204020203" pitchFamily="34" charset="0"/>
                <a:cs typeface="Segoe UI" panose="020B0502040204020203" pitchFamily="34" charset="0"/>
              </a:rPr>
              <a:t>Shared resources accessed based on importance level</a:t>
            </a:r>
          </a:p>
          <a:p>
            <a:pPr lvl="0"/>
            <a:r>
              <a:rPr lang="en-US" sz="1600" dirty="0">
                <a:latin typeface="Segoe UI" panose="020B0502040204020203" pitchFamily="34" charset="0"/>
                <a:cs typeface="Segoe UI" panose="020B0502040204020203" pitchFamily="34" charset="0"/>
              </a:rPr>
              <a:t>Set Query timeout value. Get DBAs out of the business of killing runaway queries</a:t>
            </a:r>
          </a:p>
          <a:p>
            <a:pPr lvl="0"/>
            <a:br>
              <a:rPr lang="en-US" dirty="0">
                <a:solidFill>
                  <a:srgbClr val="0078D7"/>
                </a:solidFill>
              </a:rPr>
            </a:br>
            <a:r>
              <a:rPr lang="en-US" dirty="0">
                <a:solidFill>
                  <a:schemeClr val="tx2"/>
                </a:solidFill>
              </a:rPr>
              <a:t>Monitoring DMVs</a:t>
            </a:r>
            <a:endParaRPr lang="en-US" sz="1600" dirty="0">
              <a:solidFill>
                <a:schemeClr val="tx2"/>
              </a:solidFill>
              <a:latin typeface="Segoe UI" panose="020B0502040204020203" pitchFamily="34" charset="0"/>
              <a:cs typeface="Segoe UI" panose="020B0502040204020203" pitchFamily="34" charset="0"/>
            </a:endParaRPr>
          </a:p>
          <a:p>
            <a:r>
              <a:rPr lang="en-US" sz="1600" dirty="0" err="1">
                <a:solidFill>
                  <a:srgbClr val="0000FF"/>
                </a:solidFill>
                <a:latin typeface="Calibri" panose="020F0502020204030204" pitchFamily="34" charset="0"/>
                <a:cs typeface="Calibri" panose="020F0502020204030204" pitchFamily="34" charset="0"/>
              </a:rPr>
              <a:t>sys.workload_management_workload_groups</a:t>
            </a:r>
            <a:r>
              <a:rPr lang="en-US" sz="1600" dirty="0">
                <a:solidFill>
                  <a:srgbClr val="0000FF"/>
                </a:solidFill>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 </a:t>
            </a:r>
          </a:p>
          <a:p>
            <a:r>
              <a:rPr lang="en-US" sz="1600" dirty="0">
                <a:latin typeface="Segoe UI" panose="020B0502040204020203" pitchFamily="34" charset="0"/>
                <a:cs typeface="Segoe UI" panose="020B0502040204020203" pitchFamily="34" charset="0"/>
              </a:rPr>
              <a:t>Query to view configured workload group.</a:t>
            </a:r>
          </a:p>
        </p:txBody>
      </p:sp>
      <p:graphicFrame>
        <p:nvGraphicFramePr>
          <p:cNvPr id="6" name="Chart 5">
            <a:extLst>
              <a:ext uri="{FF2B5EF4-FFF2-40B4-BE49-F238E27FC236}">
                <a16:creationId xmlns:a16="http://schemas.microsoft.com/office/drawing/2014/main" id="{4EC58275-CCB6-4444-A2CE-80D9847831EA}"/>
              </a:ext>
            </a:extLst>
          </p:cNvPr>
          <p:cNvGraphicFramePr/>
          <p:nvPr/>
        </p:nvGraphicFramePr>
        <p:xfrm>
          <a:off x="7037410" y="3999903"/>
          <a:ext cx="3308457" cy="27089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935925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How have you seen Spark used in your customer engagements? </a:t>
            </a:r>
          </a:p>
          <a:p>
            <a:endParaRPr lang="en-US" dirty="0"/>
          </a:p>
          <a:p>
            <a:r>
              <a:rPr lang="en-US" dirty="0"/>
              <a:t>What use-cases does it excel in?</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599101" cy="2031185"/>
          </a:xfrm>
        </p:spPr>
        <p:txBody>
          <a:bodyPr/>
          <a:lstStyle/>
          <a:p>
            <a:r>
              <a:rPr lang="en-US" dirty="0"/>
              <a:t>What are some of the advantages and disadvantages of workload isolation versus SQL Pool scaling?</a:t>
            </a:r>
          </a:p>
          <a:p>
            <a:endParaRPr lang="en-US" dirty="0"/>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marL="0" marR="0" lvl="0" indent="0" algn="ctr"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marL="0" marR="0" lvl="0" indent="0" algn="l"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26581472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8B8D1-3980-4601-AC56-C2E8FA7D8827}"/>
              </a:ext>
            </a:extLst>
          </p:cNvPr>
          <p:cNvSpPr>
            <a:spLocks noGrp="1"/>
          </p:cNvSpPr>
          <p:nvPr>
            <p:ph type="title"/>
          </p:nvPr>
        </p:nvSpPr>
        <p:spPr/>
        <p:txBody>
          <a:bodyPr/>
          <a:lstStyle/>
          <a:p>
            <a:r>
              <a:rPr lang="en-US"/>
              <a:t>Continuous integration and delivery (CI/CD)</a:t>
            </a:r>
          </a:p>
        </p:txBody>
      </p:sp>
      <p:sp>
        <p:nvSpPr>
          <p:cNvPr id="3" name="Text Placeholder 2">
            <a:extLst>
              <a:ext uri="{FF2B5EF4-FFF2-40B4-BE49-F238E27FC236}">
                <a16:creationId xmlns:a16="http://schemas.microsoft.com/office/drawing/2014/main" id="{7CDBD355-9052-4D10-A05B-8911B63ACF46}"/>
              </a:ext>
            </a:extLst>
          </p:cNvPr>
          <p:cNvSpPr>
            <a:spLocks noGrp="1"/>
          </p:cNvSpPr>
          <p:nvPr>
            <p:ph type="body" sz="quarter" idx="10"/>
          </p:nvPr>
        </p:nvSpPr>
        <p:spPr>
          <a:xfrm>
            <a:off x="426424" y="1120573"/>
            <a:ext cx="4968865" cy="5232523"/>
          </a:xfrm>
        </p:spPr>
        <p:txBody>
          <a:bodyPr/>
          <a:lstStyle/>
          <a:p>
            <a:r>
              <a:rPr lang="en-US" dirty="0">
                <a:solidFill>
                  <a:schemeClr val="tx2"/>
                </a:solidFill>
              </a:rPr>
              <a:t>Overview</a:t>
            </a:r>
          </a:p>
          <a:p>
            <a:pPr lvl="1"/>
            <a:r>
              <a:rPr lang="en-US" dirty="0"/>
              <a:t>Database project support in SQL Server Data Tools (SSDT) allows teams of developers to collaborate over a version-controlled Azure Synapse Analytics, and track, deploy and test schema changes.</a:t>
            </a:r>
          </a:p>
          <a:p>
            <a:pPr lvl="1"/>
            <a:endParaRPr lang="en-US" dirty="0"/>
          </a:p>
          <a:p>
            <a:pPr lvl="1"/>
            <a:r>
              <a:rPr lang="en-US" sz="1800" dirty="0">
                <a:solidFill>
                  <a:schemeClr val="tx2"/>
                </a:solidFill>
                <a:latin typeface="+mj-lt"/>
              </a:rPr>
              <a:t>Benefits</a:t>
            </a:r>
          </a:p>
          <a:p>
            <a:pPr lvl="1"/>
            <a:r>
              <a:rPr lang="en-US" dirty="0"/>
              <a:t>Database project support includes first-class integration with Azure DevOps. This adds support for:</a:t>
            </a:r>
          </a:p>
          <a:p>
            <a:pPr marL="285750" lvl="1" indent="-285750">
              <a:buFont typeface="Arial" panose="020B0604020202020204" pitchFamily="34" charset="0"/>
              <a:buChar char="•"/>
            </a:pPr>
            <a:r>
              <a:rPr lang="en-US" dirty="0">
                <a:latin typeface="+mj-lt"/>
              </a:rPr>
              <a:t>Azure Pipelines </a:t>
            </a:r>
            <a:r>
              <a:rPr lang="en-US" dirty="0"/>
              <a:t>to run CI/CD workflows for any platform (Linux, macOS, and Windows)</a:t>
            </a:r>
          </a:p>
          <a:p>
            <a:pPr marL="285750" lvl="1" indent="-285750">
              <a:buFont typeface="Arial" panose="020B0604020202020204" pitchFamily="34" charset="0"/>
              <a:buChar char="•"/>
            </a:pPr>
            <a:r>
              <a:rPr lang="en-US" dirty="0">
                <a:latin typeface="+mj-lt"/>
              </a:rPr>
              <a:t>Azure Repos </a:t>
            </a:r>
            <a:r>
              <a:rPr lang="en-US" dirty="0"/>
              <a:t>to store project files in source control</a:t>
            </a:r>
          </a:p>
          <a:p>
            <a:pPr marL="285750" lvl="1" indent="-285750">
              <a:buFont typeface="Arial" panose="020B0604020202020204" pitchFamily="34" charset="0"/>
              <a:buChar char="•"/>
            </a:pPr>
            <a:r>
              <a:rPr lang="en-US" dirty="0">
                <a:latin typeface="+mj-lt"/>
              </a:rPr>
              <a:t>Azure Test Plans </a:t>
            </a:r>
            <a:r>
              <a:rPr lang="en-US" dirty="0"/>
              <a:t>to run automated check-in tests to verify schema updates and modifications</a:t>
            </a:r>
          </a:p>
          <a:p>
            <a:pPr marL="285750" lvl="1" indent="-285750">
              <a:buFont typeface="Arial" panose="020B0604020202020204" pitchFamily="34" charset="0"/>
              <a:buChar char="•"/>
            </a:pPr>
            <a:r>
              <a:rPr lang="en-US" dirty="0"/>
              <a:t>Growing ecosystem of third-party integrations that can be used to complement existing workflows (</a:t>
            </a:r>
            <a:r>
              <a:rPr lang="en-US" dirty="0" err="1"/>
              <a:t>Timetracker</a:t>
            </a:r>
            <a:r>
              <a:rPr lang="en-US" dirty="0"/>
              <a:t>, Microsoft Teams, Slack, Jenkins, etc.)</a:t>
            </a:r>
          </a:p>
        </p:txBody>
      </p:sp>
      <p:pic>
        <p:nvPicPr>
          <p:cNvPr id="1028" name="Picture 4" descr="Add an artifact">
            <a:extLst>
              <a:ext uri="{FF2B5EF4-FFF2-40B4-BE49-F238E27FC236}">
                <a16:creationId xmlns:a16="http://schemas.microsoft.com/office/drawing/2014/main" id="{4892C56F-3BEB-446B-8E26-94D61DB33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8817" y="212612"/>
            <a:ext cx="2347832" cy="290038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dd extension">
            <a:extLst>
              <a:ext uri="{FF2B5EF4-FFF2-40B4-BE49-F238E27FC236}">
                <a16:creationId xmlns:a16="http://schemas.microsoft.com/office/drawing/2014/main" id="{AAA584F5-C03C-41E8-BA11-02EC3948CE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289" y="3156725"/>
            <a:ext cx="6590582" cy="11602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ynapse workspace deploy">
            <a:extLst>
              <a:ext uri="{FF2B5EF4-FFF2-40B4-BE49-F238E27FC236}">
                <a16:creationId xmlns:a16="http://schemas.microsoft.com/office/drawing/2014/main" id="{9D3962DD-65BF-436F-B5C8-45088EEB94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887" y="4360673"/>
            <a:ext cx="4035156" cy="261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6795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7F83C2D-F5BE-4C90-ACD4-4A3DAB7746A4}"/>
              </a:ext>
            </a:extLst>
          </p:cNvPr>
          <p:cNvGrpSpPr/>
          <p:nvPr/>
        </p:nvGrpSpPr>
        <p:grpSpPr>
          <a:xfrm>
            <a:off x="5114750" y="1077470"/>
            <a:ext cx="7172677" cy="5051642"/>
            <a:chOff x="4301763" y="743016"/>
            <a:chExt cx="8207605" cy="5780864"/>
          </a:xfrm>
        </p:grpSpPr>
        <p:pic>
          <p:nvPicPr>
            <p:cNvPr id="9" name="Picture 8">
              <a:extLst>
                <a:ext uri="{FF2B5EF4-FFF2-40B4-BE49-F238E27FC236}">
                  <a16:creationId xmlns:a16="http://schemas.microsoft.com/office/drawing/2014/main" id="{469937B4-8F87-439D-ADCC-6CB743BB2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1763" y="743016"/>
              <a:ext cx="8207605" cy="5780864"/>
            </a:xfrm>
            <a:prstGeom prst="rect">
              <a:avLst/>
            </a:prstGeom>
          </p:spPr>
        </p:pic>
        <p:pic>
          <p:nvPicPr>
            <p:cNvPr id="7" name="Picture 6">
              <a:extLst>
                <a:ext uri="{FF2B5EF4-FFF2-40B4-BE49-F238E27FC236}">
                  <a16:creationId xmlns:a16="http://schemas.microsoft.com/office/drawing/2014/main" id="{33FB5152-2F0E-406C-90A7-4DD8FC762D15}"/>
                </a:ext>
              </a:extLst>
            </p:cNvPr>
            <p:cNvPicPr>
              <a:picLocks noChangeAspect="1"/>
            </p:cNvPicPr>
            <p:nvPr/>
          </p:nvPicPr>
          <p:blipFill>
            <a:blip r:embed="rId4"/>
            <a:stretch>
              <a:fillRect/>
            </a:stretch>
          </p:blipFill>
          <p:spPr>
            <a:xfrm>
              <a:off x="4848030" y="1463505"/>
              <a:ext cx="7086305" cy="4457876"/>
            </a:xfrm>
            <a:prstGeom prst="rect">
              <a:avLst/>
            </a:prstGeom>
          </p:spPr>
        </p:pic>
      </p:grpSp>
      <p:sp>
        <p:nvSpPr>
          <p:cNvPr id="2" name="Title 1">
            <a:extLst>
              <a:ext uri="{FF2B5EF4-FFF2-40B4-BE49-F238E27FC236}">
                <a16:creationId xmlns:a16="http://schemas.microsoft.com/office/drawing/2014/main" id="{6A094FCB-4DBB-46B3-B372-864EAD62FD73}"/>
              </a:ext>
            </a:extLst>
          </p:cNvPr>
          <p:cNvSpPr>
            <a:spLocks noGrp="1"/>
          </p:cNvSpPr>
          <p:nvPr>
            <p:ph type="title"/>
          </p:nvPr>
        </p:nvSpPr>
        <p:spPr/>
        <p:txBody>
          <a:bodyPr/>
          <a:lstStyle/>
          <a:p>
            <a:r>
              <a:rPr lang="en-US"/>
              <a:t>Azure Advisor recommendations</a:t>
            </a:r>
          </a:p>
        </p:txBody>
      </p:sp>
      <p:sp>
        <p:nvSpPr>
          <p:cNvPr id="3" name="Text Placeholder 2">
            <a:extLst>
              <a:ext uri="{FF2B5EF4-FFF2-40B4-BE49-F238E27FC236}">
                <a16:creationId xmlns:a16="http://schemas.microsoft.com/office/drawing/2014/main" id="{B5FEA6EE-194F-4851-8CF4-0DFE070E6E90}"/>
              </a:ext>
            </a:extLst>
          </p:cNvPr>
          <p:cNvSpPr>
            <a:spLocks noGrp="1"/>
          </p:cNvSpPr>
          <p:nvPr>
            <p:ph type="body" sz="quarter" idx="10"/>
          </p:nvPr>
        </p:nvSpPr>
        <p:spPr>
          <a:xfrm>
            <a:off x="427228" y="1120901"/>
            <a:ext cx="4420979" cy="5668347"/>
          </a:xfrm>
        </p:spPr>
        <p:txBody>
          <a:bodyPr/>
          <a:lstStyle/>
          <a:p>
            <a:r>
              <a:rPr lang="en-US" sz="1765" b="1">
                <a:solidFill>
                  <a:schemeClr val="tx2"/>
                </a:solidFill>
                <a:latin typeface="+mn-lt"/>
              </a:rPr>
              <a:t>Suboptimal Table Distribution</a:t>
            </a:r>
          </a:p>
          <a:p>
            <a:pPr lvl="1"/>
            <a:r>
              <a:rPr lang="en-US" sz="1765"/>
              <a:t>Reduce data movement by replicating tables</a:t>
            </a:r>
          </a:p>
          <a:p>
            <a:endParaRPr lang="en-US" sz="1961">
              <a:solidFill>
                <a:schemeClr val="tx2"/>
              </a:solidFill>
            </a:endParaRPr>
          </a:p>
          <a:p>
            <a:r>
              <a:rPr lang="en-US" sz="1765" b="1">
                <a:solidFill>
                  <a:schemeClr val="tx2"/>
                </a:solidFill>
                <a:latin typeface="+mn-lt"/>
              </a:rPr>
              <a:t>Data Skew</a:t>
            </a:r>
          </a:p>
          <a:p>
            <a:pPr lvl="1"/>
            <a:r>
              <a:rPr lang="en-US" sz="1765"/>
              <a:t>Choose new hash-distribution key</a:t>
            </a:r>
          </a:p>
          <a:p>
            <a:pPr lvl="1"/>
            <a:r>
              <a:rPr lang="en-US" sz="1765"/>
              <a:t>Slowest distribution limits performance</a:t>
            </a:r>
          </a:p>
          <a:p>
            <a:endParaRPr lang="en-US" sz="1961">
              <a:solidFill>
                <a:schemeClr val="tx2"/>
              </a:solidFill>
            </a:endParaRPr>
          </a:p>
          <a:p>
            <a:r>
              <a:rPr lang="en-US" sz="1765" b="1">
                <a:solidFill>
                  <a:schemeClr val="tx2"/>
                </a:solidFill>
                <a:latin typeface="+mn-lt"/>
              </a:rPr>
              <a:t>Cache Misses</a:t>
            </a:r>
          </a:p>
          <a:p>
            <a:pPr lvl="1"/>
            <a:r>
              <a:rPr lang="en-US" sz="1765"/>
              <a:t>Provision additional capacity</a:t>
            </a:r>
          </a:p>
          <a:p>
            <a:endParaRPr lang="en-US" sz="1961">
              <a:solidFill>
                <a:schemeClr val="tx2"/>
              </a:solidFill>
            </a:endParaRPr>
          </a:p>
          <a:p>
            <a:r>
              <a:rPr lang="en-US" sz="1765" b="1" err="1">
                <a:solidFill>
                  <a:schemeClr val="tx2"/>
                </a:solidFill>
                <a:latin typeface="+mn-lt"/>
              </a:rPr>
              <a:t>Tempdb</a:t>
            </a:r>
            <a:r>
              <a:rPr lang="en-US" sz="1765" b="1">
                <a:solidFill>
                  <a:schemeClr val="tx2"/>
                </a:solidFill>
                <a:latin typeface="+mn-lt"/>
              </a:rPr>
              <a:t> Contention</a:t>
            </a:r>
          </a:p>
          <a:p>
            <a:pPr lvl="1"/>
            <a:r>
              <a:rPr lang="en-US" sz="1765"/>
              <a:t>Scale or update user resource class</a:t>
            </a:r>
          </a:p>
          <a:p>
            <a:endParaRPr lang="en-US" sz="1961">
              <a:solidFill>
                <a:schemeClr val="tx2"/>
              </a:solidFill>
            </a:endParaRPr>
          </a:p>
          <a:p>
            <a:r>
              <a:rPr lang="en-US" sz="1765" b="1">
                <a:solidFill>
                  <a:schemeClr val="tx2"/>
                </a:solidFill>
                <a:latin typeface="+mn-lt"/>
              </a:rPr>
              <a:t>Suboptimal Plan Selection</a:t>
            </a:r>
          </a:p>
          <a:p>
            <a:pPr lvl="1"/>
            <a:r>
              <a:rPr lang="en-US" sz="1765"/>
              <a:t>Create or update table statistics</a:t>
            </a:r>
          </a:p>
        </p:txBody>
      </p:sp>
    </p:spTree>
    <p:extLst>
      <p:ext uri="{BB962C8B-B14F-4D97-AF65-F5344CB8AC3E}">
        <p14:creationId xmlns:p14="http://schemas.microsoft.com/office/powerpoint/2010/main" val="402007333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CA0A7B5-4DFF-400C-9B4C-2DF0CE534605}"/>
              </a:ext>
            </a:extLst>
          </p:cNvPr>
          <p:cNvPicPr>
            <a:picLocks noChangeAspect="1"/>
          </p:cNvPicPr>
          <p:nvPr/>
        </p:nvPicPr>
        <p:blipFill rotWithShape="1">
          <a:blip r:embed="rId3">
            <a:extLst>
              <a:ext uri="{28A0092B-C50C-407E-A947-70E740481C1C}">
                <a14:useLocalDpi xmlns:a14="http://schemas.microsoft.com/office/drawing/2010/main" val="0"/>
              </a:ext>
            </a:extLst>
          </a:blip>
          <a:srcRect t="14446" r="46274" b="-1"/>
          <a:stretch/>
        </p:blipFill>
        <p:spPr>
          <a:xfrm>
            <a:off x="6413327" y="689283"/>
            <a:ext cx="4988657" cy="5328480"/>
          </a:xfrm>
          <a:prstGeom prst="rect">
            <a:avLst/>
          </a:prstGeom>
          <a:ln w="12700">
            <a:solidFill>
              <a:schemeClr val="accent3"/>
            </a:solidFill>
          </a:ln>
        </p:spPr>
      </p:pic>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p:txBody>
          <a:bodyPr/>
          <a:lstStyle/>
          <a:p>
            <a:r>
              <a:rPr lang="en-US"/>
              <a:t>Maintenance windows</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9" y="1120901"/>
            <a:ext cx="5351448" cy="4495973"/>
          </a:xfrm>
        </p:spPr>
        <p:txBody>
          <a:bodyPr/>
          <a:lstStyle/>
          <a:p>
            <a:r>
              <a:rPr lang="en-US" sz="1961">
                <a:solidFill>
                  <a:schemeClr val="tx2"/>
                </a:solidFill>
              </a:rPr>
              <a:t>Overview</a:t>
            </a:r>
          </a:p>
          <a:p>
            <a:pPr lvl="1"/>
            <a:r>
              <a:rPr lang="en-US" sz="1765"/>
              <a:t>Choose a time window for your upgrades.</a:t>
            </a:r>
          </a:p>
          <a:p>
            <a:pPr lvl="1"/>
            <a:r>
              <a:rPr lang="en-US" sz="1765"/>
              <a:t>Select a primary and secondary window within a seven-day period.</a:t>
            </a:r>
          </a:p>
          <a:p>
            <a:pPr lvl="1"/>
            <a:r>
              <a:rPr lang="en-US" sz="1765"/>
              <a:t>Windows can be from 3 to 8 hours.</a:t>
            </a:r>
          </a:p>
          <a:p>
            <a:pPr lvl="1">
              <a:spcAft>
                <a:spcPts val="1200"/>
              </a:spcAft>
            </a:pPr>
            <a:r>
              <a:rPr lang="en-US" sz="1765"/>
              <a:t>24-hour advance notification for maintenance events.</a:t>
            </a:r>
          </a:p>
          <a:p>
            <a:endParaRPr lang="en-US" sz="1961">
              <a:solidFill>
                <a:schemeClr val="tx2"/>
              </a:solidFill>
            </a:endParaRPr>
          </a:p>
          <a:p>
            <a:r>
              <a:rPr lang="en-US" sz="1961">
                <a:solidFill>
                  <a:schemeClr val="tx2"/>
                </a:solidFill>
              </a:rPr>
              <a:t>Benefits</a:t>
            </a:r>
          </a:p>
          <a:p>
            <a:pPr marL="280121" lvl="1" indent="-280121">
              <a:buFont typeface="Arial" panose="020B0604020202020204" pitchFamily="34" charset="0"/>
              <a:buChar char="•"/>
            </a:pPr>
            <a:r>
              <a:rPr lang="en-US" sz="1765"/>
              <a:t>Ensure upgrades happen on your schedule.</a:t>
            </a:r>
          </a:p>
          <a:p>
            <a:pPr marL="280121" lvl="1" indent="-280121">
              <a:buFont typeface="Arial" panose="020B0604020202020204" pitchFamily="34" charset="0"/>
              <a:buChar char="•"/>
            </a:pPr>
            <a:r>
              <a:rPr lang="en-US" sz="1765"/>
              <a:t>Predictable planning for long-running jobs.</a:t>
            </a:r>
          </a:p>
          <a:p>
            <a:pPr marL="280121" lvl="1" indent="-280121">
              <a:buFont typeface="Arial" panose="020B0604020202020204" pitchFamily="34" charset="0"/>
              <a:buChar char="•"/>
            </a:pPr>
            <a:r>
              <a:rPr lang="en-US" sz="1765"/>
              <a:t>Stay informed of start and end of maintenance.</a:t>
            </a:r>
          </a:p>
          <a:p>
            <a:endParaRPr lang="en-US" sz="1961"/>
          </a:p>
        </p:txBody>
      </p:sp>
    </p:spTree>
    <p:extLst>
      <p:ext uri="{BB962C8B-B14F-4D97-AF65-F5344CB8AC3E}">
        <p14:creationId xmlns:p14="http://schemas.microsoft.com/office/powerpoint/2010/main" val="318929912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5234072"/>
          </a:xfrm>
        </p:spPr>
        <p:txBody>
          <a:bodyPr/>
          <a:lstStyle/>
          <a:p>
            <a:pPr>
              <a:lnSpc>
                <a:spcPct val="100000"/>
              </a:lnSpc>
            </a:pPr>
            <a:r>
              <a:rPr lang="en-US" sz="2353">
                <a:latin typeface="+mn-lt"/>
              </a:rPr>
              <a:t>Resource contention can be mitigated by applying Workload Management in Azure Synapse Analytics.</a:t>
            </a:r>
          </a:p>
          <a:p>
            <a:pPr lvl="1">
              <a:lnSpc>
                <a:spcPct val="100000"/>
              </a:lnSpc>
            </a:pPr>
            <a:r>
              <a:rPr lang="en-US" b="1"/>
              <a:t>Workload Classification: </a:t>
            </a:r>
            <a:r>
              <a:rPr lang="en-US">
                <a:cs typeface="Segoe UI Semilight" panose="020B0402040204020203" pitchFamily="34" charset="0"/>
              </a:rPr>
              <a:t>Assign a request to a workload group and set importance levels.</a:t>
            </a:r>
          </a:p>
          <a:p>
            <a:pPr lvl="1">
              <a:lnSpc>
                <a:spcPct val="100000"/>
              </a:lnSpc>
            </a:pPr>
            <a:r>
              <a:rPr lang="en-US" b="1"/>
              <a:t>Workload Importance: </a:t>
            </a:r>
            <a:r>
              <a:rPr lang="en-US"/>
              <a:t>Influence the order in which a request gets access to resources.</a:t>
            </a:r>
          </a:p>
          <a:p>
            <a:pPr lvl="1">
              <a:lnSpc>
                <a:spcPct val="100000"/>
              </a:lnSpc>
            </a:pPr>
            <a:r>
              <a:rPr lang="en-US" b="1"/>
              <a:t>Workload Isolation: </a:t>
            </a:r>
            <a:r>
              <a:rPr lang="en-US"/>
              <a:t>Reserve resources for a workload group.</a:t>
            </a:r>
          </a:p>
          <a:p>
            <a:pPr lvl="1">
              <a:lnSpc>
                <a:spcPct val="100000"/>
              </a:lnSpc>
            </a:pPr>
            <a:endParaRPr lang="en-US"/>
          </a:p>
          <a:p>
            <a:pPr>
              <a:lnSpc>
                <a:spcPct val="100000"/>
              </a:lnSpc>
            </a:pPr>
            <a:r>
              <a:rPr lang="en-US" sz="2353">
                <a:latin typeface="+mn-lt"/>
              </a:rPr>
              <a:t>Use Azure Advisor recommendations to identify suboptimal table distribution, data skew, cache misses, tempdb contention, and suboptimal plan selection.</a:t>
            </a:r>
          </a:p>
          <a:p>
            <a:pPr>
              <a:lnSpc>
                <a:spcPct val="100000"/>
              </a:lnSpc>
            </a:pPr>
            <a:endParaRPr lang="en-US" sz="2353">
              <a:latin typeface="+mn-lt"/>
            </a:endParaRPr>
          </a:p>
          <a:p>
            <a:pPr>
              <a:lnSpc>
                <a:spcPct val="100000"/>
              </a:lnSpc>
            </a:pPr>
            <a:r>
              <a:rPr lang="en-US" sz="2353">
                <a:latin typeface="+mn-lt"/>
              </a:rPr>
              <a:t>Avoid disruptive system downtime due to system upgrades by configuring maintenance windows and notifications in Azure Synapse Analytics.</a:t>
            </a:r>
          </a:p>
          <a:p>
            <a:endParaRPr lang="en-US" sz="2800">
              <a:latin typeface="+mn-lt"/>
            </a:endParaRP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Manage Summary</a:t>
            </a:r>
          </a:p>
        </p:txBody>
      </p:sp>
    </p:spTree>
    <p:extLst>
      <p:ext uri="{BB962C8B-B14F-4D97-AF65-F5344CB8AC3E}">
        <p14:creationId xmlns:p14="http://schemas.microsoft.com/office/powerpoint/2010/main" val="274304776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447342"/>
            <a:ext cx="4167887" cy="1086195"/>
          </a:xfrm>
        </p:spPr>
        <p:txBody>
          <a:bodyPr/>
          <a:lstStyle/>
          <a:p>
            <a:r>
              <a:rPr lang="en-US" dirty="0"/>
              <a:t>Monitoring Activity</a:t>
            </a:r>
            <a:br>
              <a:rPr lang="en-US" dirty="0"/>
            </a:br>
            <a:r>
              <a:rPr lang="en-US" dirty="0" err="1"/>
              <a:t>Mentimeter</a:t>
            </a:r>
            <a:r>
              <a:rPr lang="en-US" dirty="0"/>
              <a:t>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t>Scan QR Code</a:t>
            </a:r>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7894 1936</a:t>
            </a:r>
            <a:endParaRPr lang="en-US" dirty="0"/>
          </a:p>
        </p:txBody>
      </p:sp>
      <p:pic>
        <p:nvPicPr>
          <p:cNvPr id="3" name="Picture 2">
            <a:extLst>
              <a:ext uri="{FF2B5EF4-FFF2-40B4-BE49-F238E27FC236}">
                <a16:creationId xmlns:a16="http://schemas.microsoft.com/office/drawing/2014/main" id="{B3968997-8E4D-480F-8B71-3F426496093B}"/>
              </a:ext>
            </a:extLst>
          </p:cNvPr>
          <p:cNvPicPr>
            <a:picLocks noChangeAspect="1"/>
          </p:cNvPicPr>
          <p:nvPr/>
        </p:nvPicPr>
        <p:blipFill>
          <a:blip r:embed="rId4"/>
          <a:stretch>
            <a:fillRect/>
          </a:stretch>
        </p:blipFill>
        <p:spPr>
          <a:xfrm>
            <a:off x="6448167" y="938083"/>
            <a:ext cx="4981833" cy="4981833"/>
          </a:xfrm>
          <a:prstGeom prst="rect">
            <a:avLst/>
          </a:prstGeom>
        </p:spPr>
      </p:pic>
    </p:spTree>
    <p:extLst>
      <p:ext uri="{BB962C8B-B14F-4D97-AF65-F5344CB8AC3E}">
        <p14:creationId xmlns:p14="http://schemas.microsoft.com/office/powerpoint/2010/main" val="252980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447342"/>
            <a:ext cx="4167887" cy="1086195"/>
          </a:xfrm>
        </p:spPr>
        <p:txBody>
          <a:bodyPr/>
          <a:lstStyle/>
          <a:p>
            <a:r>
              <a:rPr lang="en-US" dirty="0"/>
              <a:t>Overall Training</a:t>
            </a:r>
            <a:br>
              <a:rPr lang="en-US" dirty="0"/>
            </a:br>
            <a:r>
              <a:rPr lang="en-US" dirty="0" err="1"/>
              <a:t>Mentimeter</a:t>
            </a:r>
            <a:r>
              <a:rPr lang="en-US" dirty="0"/>
              <a:t>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t>Scan QR Code</a:t>
            </a:r>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0" i="0" dirty="0">
                <a:effectLst/>
                <a:latin typeface="MentiText"/>
              </a:rPr>
              <a:t> </a:t>
            </a:r>
            <a:r>
              <a:rPr lang="en-US" b="1" i="0" dirty="0">
                <a:effectLst/>
                <a:latin typeface="MentiText"/>
              </a:rPr>
              <a:t>4743 6920</a:t>
            </a:r>
            <a:endParaRPr lang="en-US" dirty="0"/>
          </a:p>
        </p:txBody>
      </p:sp>
      <p:pic>
        <p:nvPicPr>
          <p:cNvPr id="2" name="Picture 1">
            <a:extLst>
              <a:ext uri="{FF2B5EF4-FFF2-40B4-BE49-F238E27FC236}">
                <a16:creationId xmlns:a16="http://schemas.microsoft.com/office/drawing/2014/main" id="{A64C5460-06A0-46B4-A474-11E04DC09FF6}"/>
              </a:ext>
            </a:extLst>
          </p:cNvPr>
          <p:cNvPicPr>
            <a:picLocks noChangeAspect="1"/>
          </p:cNvPicPr>
          <p:nvPr/>
        </p:nvPicPr>
        <p:blipFill>
          <a:blip r:embed="rId4"/>
          <a:stretch>
            <a:fillRect/>
          </a:stretch>
        </p:blipFill>
        <p:spPr>
          <a:xfrm>
            <a:off x="6623468" y="1043402"/>
            <a:ext cx="4980269" cy="4980269"/>
          </a:xfrm>
          <a:prstGeom prst="rect">
            <a:avLst/>
          </a:prstGeom>
        </p:spPr>
      </p:pic>
    </p:spTree>
    <p:extLst>
      <p:ext uri="{BB962C8B-B14F-4D97-AF65-F5344CB8AC3E}">
        <p14:creationId xmlns:p14="http://schemas.microsoft.com/office/powerpoint/2010/main" val="1304825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89648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1040" y="2087239"/>
            <a:ext cx="3659936" cy="2894255"/>
          </a:xfrm>
          <a:prstGeom prst="rect">
            <a:avLst/>
          </a:prstGeom>
          <a:noFill/>
        </p:spPr>
        <p:txBody>
          <a:bodyPr wrap="none" lIns="182828" tIns="146263" rIns="182828" bIns="146263" rtlCol="0">
            <a:noAutofit/>
          </a:bodyPr>
          <a:lstStyle/>
          <a:p>
            <a:pPr marL="110450" lvl="1" defTabSz="913420" fontAlgn="base">
              <a:lnSpc>
                <a:spcPct val="90000"/>
              </a:lnSpc>
              <a:spcBef>
                <a:spcPts val="600"/>
              </a:spcBef>
              <a:spcAft>
                <a:spcPts val="600"/>
              </a:spcAft>
              <a:buClr>
                <a:srgbClr val="68217A">
                  <a:lumMod val="50000"/>
                </a:srgbClr>
              </a:buClr>
            </a:pPr>
            <a:r>
              <a:rPr lang="en-US" sz="1961" dirty="0">
                <a:solidFill>
                  <a:schemeClr val="tx2"/>
                </a:solidFill>
                <a:latin typeface="+mj-lt"/>
              </a:rPr>
              <a:t>Spark Unifies:</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ea typeface="ＭＳ Ｐゴシック" charset="-128"/>
                <a:cs typeface="Segoe UI Semilight" panose="020B0402040204020203" pitchFamily="34" charset="0"/>
              </a:rPr>
              <a:t>Batch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Interactive SQL</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Real-time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Machine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Deep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Graph Processing</a:t>
            </a:r>
          </a:p>
        </p:txBody>
      </p:sp>
      <p:sp>
        <p:nvSpPr>
          <p:cNvPr id="18" name="Rectangle 17"/>
          <p:cNvSpPr/>
          <p:nvPr/>
        </p:nvSpPr>
        <p:spPr>
          <a:xfrm>
            <a:off x="354353" y="1267495"/>
            <a:ext cx="11480180" cy="456192"/>
          </a:xfrm>
          <a:prstGeom prst="rect">
            <a:avLst/>
          </a:prstGeom>
        </p:spPr>
        <p:txBody>
          <a:bodyPr vert="horz" wrap="square" lIns="146284" tIns="91427" rIns="146284" bIns="91427" rtlCol="0">
            <a:spAutoFit/>
          </a:bodyPr>
          <a:lstStyle/>
          <a:p>
            <a:pPr defTabSz="914016">
              <a:lnSpc>
                <a:spcPct val="90000"/>
              </a:lnSpc>
              <a:spcBef>
                <a:spcPct val="20000"/>
              </a:spcBef>
              <a:buSzPct val="90000"/>
            </a:pPr>
            <a:r>
              <a:rPr lang="en-US" sz="1961">
                <a:solidFill>
                  <a:schemeClr val="tx2"/>
                </a:solidFill>
                <a:latin typeface="+mj-lt"/>
                <a:cs typeface="Segoe UI Semilight" panose="020B0402040204020203" pitchFamily="34" charset="0"/>
              </a:rPr>
              <a:t>A unified, open source, parallel, data processing framework for Big Data Analytics </a:t>
            </a:r>
          </a:p>
        </p:txBody>
      </p:sp>
      <p:sp>
        <p:nvSpPr>
          <p:cNvPr id="8" name="Rounded Rectangle 7"/>
          <p:cNvSpPr/>
          <p:nvPr/>
        </p:nvSpPr>
        <p:spPr bwMode="auto">
          <a:xfrm>
            <a:off x="4572845" y="4062782"/>
            <a:ext cx="6830344" cy="641262"/>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chemeClr val="accent1"/>
                </a:solidFill>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749" y="2213076"/>
            <a:ext cx="1938846" cy="1760567"/>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32" y="2230204"/>
            <a:ext cx="1938846" cy="1726308"/>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533" y="2225213"/>
            <a:ext cx="1938846" cy="1736292"/>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190" y="2274722"/>
            <a:ext cx="1932838" cy="1628220"/>
          </a:xfrm>
          <a:prstGeom prst="homePlate">
            <a:avLst>
              <a:gd name="adj" fmla="val 53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998" y="2120616"/>
            <a:ext cx="1722888"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SQL</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Batch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14" name="TextBox 13"/>
          <p:cNvSpPr txBox="1"/>
          <p:nvPr/>
        </p:nvSpPr>
        <p:spPr>
          <a:xfrm>
            <a:off x="6926094" y="5249973"/>
            <a:ext cx="1751137" cy="914141"/>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Structured</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15" name="TextBox 14"/>
          <p:cNvSpPr txBox="1"/>
          <p:nvPr/>
        </p:nvSpPr>
        <p:spPr>
          <a:xfrm>
            <a:off x="9298877" y="5062372"/>
            <a:ext cx="1749539" cy="914141"/>
          </a:xfrm>
          <a:prstGeom prst="rect">
            <a:avLst/>
          </a:prstGeom>
          <a:noFill/>
        </p:spPr>
        <p:txBody>
          <a:bodyPr wrap="none" lIns="182828" tIns="146263" rIns="182828" bIns="146263" rtlCol="0">
            <a:noAutofit/>
          </a:bodyPr>
          <a:lstStyle/>
          <a:p>
            <a:pPr defTabSz="914192">
              <a:lnSpc>
                <a:spcPct val="90000"/>
              </a:lnSpc>
              <a:spcAft>
                <a:spcPts val="600"/>
              </a:spcAft>
            </a:pPr>
            <a:r>
              <a:rPr lang="en-US" sz="1600">
                <a:solidFill>
                  <a:srgbClr val="FFFFFF"/>
                </a:solidFill>
                <a:latin typeface="Segoe UI" panose="020B0502040204020203" pitchFamily="34" charset="0"/>
                <a:cs typeface="Segoe UI" panose="020B0502040204020203" pitchFamily="34" charset="0"/>
              </a:rPr>
              <a:t>Spark MLlib</a:t>
            </a:r>
          </a:p>
          <a:p>
            <a:pPr algn="ctr" defTabSz="914192">
              <a:lnSpc>
                <a:spcPct val="90000"/>
              </a:lnSpc>
              <a:spcAft>
                <a:spcPts val="600"/>
              </a:spcAft>
            </a:pPr>
            <a:r>
              <a:rPr lang="en-US" sz="1600" i="1">
                <a:solidFill>
                  <a:srgbClr val="FFFFFF"/>
                </a:solidFill>
                <a:latin typeface="Segoe UI" panose="020B0502040204020203" pitchFamily="34" charset="0"/>
                <a:cs typeface="Segoe UI" panose="020B0502040204020203" pitchFamily="34" charset="0"/>
              </a:rPr>
              <a:t>Machine</a:t>
            </a:r>
            <a:br>
              <a:rPr lang="en-US" sz="1600" i="1">
                <a:solidFill>
                  <a:srgbClr val="FFFFFF"/>
                </a:solidFill>
                <a:latin typeface="Segoe UI" panose="020B0502040204020203" pitchFamily="34" charset="0"/>
                <a:cs typeface="Segoe UI" panose="020B0502040204020203" pitchFamily="34" charset="0"/>
              </a:rPr>
            </a:br>
            <a:r>
              <a:rPr lang="en-US" sz="1600" i="1">
                <a:solidFill>
                  <a:srgbClr val="FFFFFF"/>
                </a:solidFill>
                <a:latin typeface="Segoe UI" panose="020B0502040204020203" pitchFamily="34" charset="0"/>
                <a:cs typeface="Segoe UI" panose="020B0502040204020203" pitchFamily="34" charset="0"/>
              </a:rPr>
              <a:t>Learning</a:t>
            </a:r>
          </a:p>
        </p:txBody>
      </p:sp>
      <p:sp>
        <p:nvSpPr>
          <p:cNvPr id="5" name="Rectangle 4"/>
          <p:cNvSpPr/>
          <p:nvPr/>
        </p:nvSpPr>
        <p:spPr bwMode="auto">
          <a:xfrm>
            <a:off x="4587943" y="4855343"/>
            <a:ext cx="6815246" cy="66409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rgbClr val="FFFFFF"/>
                </a:solidFill>
                <a:latin typeface="Segoe UI" panose="020B0502040204020203" pitchFamily="34" charset="0"/>
                <a:ea typeface="Segoe UI" panose="020B0502040204020203" pitchFamily="34" charset="0"/>
                <a:cs typeface="Segoe UI" panose="020B0502040204020203" pitchFamily="34" charset="0"/>
              </a:rPr>
              <a:t>Yarn</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21"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ML/</a:t>
            </a:r>
            <a:r>
              <a:rPr lang="en-US" dirty="0" err="1">
                <a:solidFill>
                  <a:srgbClr val="FFFFFF"/>
                </a:solidFill>
                <a:latin typeface="Segoe UI" panose="020B0502040204020203" pitchFamily="34" charset="0"/>
                <a:cs typeface="Segoe UI" panose="020B0502040204020203" pitchFamily="34" charset="0"/>
              </a:rPr>
              <a:t>MLlib</a:t>
            </a:r>
            <a:endParaRPr lang="en-US" dirty="0">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 </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0929"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3771" y="2087238"/>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err="1">
                <a:solidFill>
                  <a:srgbClr val="FFFFFF"/>
                </a:solidFill>
                <a:latin typeface="Segoe UI" panose="020B0502040204020203" pitchFamily="34" charset="0"/>
                <a:cs typeface="Segoe UI" panose="020B0502040204020203" pitchFamily="34" charset="0"/>
              </a:rPr>
              <a:t>GraphX</a:t>
            </a:r>
            <a:endParaRPr lang="en-US">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Graph</a:t>
            </a:r>
            <a:br>
              <a:rPr lang="en-US" sz="1400" i="1">
                <a:solidFill>
                  <a:srgbClr val="FFFFFF"/>
                </a:solidFill>
                <a:latin typeface="Segoe UI" panose="020B0502040204020203" pitchFamily="34" charset="0"/>
                <a:cs typeface="Segoe UI" panose="020B0502040204020203" pitchFamily="34" charset="0"/>
              </a:rPr>
            </a:br>
            <a:r>
              <a:rPr lang="en-US" sz="1400" i="1">
                <a:solidFill>
                  <a:srgbClr val="FFFFFF"/>
                </a:solidFill>
                <a:latin typeface="Segoe UI" panose="020B0502040204020203" pitchFamily="34" charset="0"/>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55" y="212061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284" y="2122889"/>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052" y="213880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3F3BA22-D526-4654-9BA4-F1D15A95B041}"/>
              </a:ext>
            </a:extLst>
          </p:cNvPr>
          <p:cNvSpPr/>
          <p:nvPr/>
        </p:nvSpPr>
        <p:spPr>
          <a:xfrm>
            <a:off x="4587942" y="6071006"/>
            <a:ext cx="6830343" cy="374793"/>
          </a:xfrm>
          <a:prstGeom prst="rect">
            <a:avLst/>
          </a:prstGeom>
        </p:spPr>
        <p:txBody>
          <a:bodyPr wrap="square">
            <a:spAutoFit/>
          </a:bodyPr>
          <a:lstStyle/>
          <a:p>
            <a:pPr algn="ctr"/>
            <a:r>
              <a:rPr lang="fr-FR">
                <a:latin typeface="Segoe UI" panose="020B0502040204020203" pitchFamily="34" charset="0"/>
                <a:cs typeface="Segoe UI" panose="020B0502040204020203" pitchFamily="34" charset="0"/>
                <a:hlinkClick r:id="rId3"/>
              </a:rPr>
              <a:t>http://spark.apache.org</a:t>
            </a:r>
            <a:endParaRPr lang="fr-FR">
              <a:latin typeface="Segoe UI" panose="020B0502040204020203" pitchFamily="34" charset="0"/>
              <a:cs typeface="Segoe UI" panose="020B0502040204020203" pitchFamily="34" charset="0"/>
            </a:endParaRPr>
          </a:p>
        </p:txBody>
      </p:sp>
      <p:sp>
        <p:nvSpPr>
          <p:cNvPr id="29" name="Title 2">
            <a:extLst>
              <a:ext uri="{FF2B5EF4-FFF2-40B4-BE49-F238E27FC236}">
                <a16:creationId xmlns:a16="http://schemas.microsoft.com/office/drawing/2014/main" id="{B6AADEED-A3F7-46A5-8592-E188A27BCA60}"/>
              </a:ext>
            </a:extLst>
          </p:cNvPr>
          <p:cNvSpPr>
            <a:spLocks noGrp="1"/>
          </p:cNvSpPr>
          <p:nvPr>
            <p:ph type="title"/>
          </p:nvPr>
        </p:nvSpPr>
        <p:spPr>
          <a:xfrm>
            <a:off x="427229" y="221170"/>
            <a:ext cx="11334431" cy="523220"/>
          </a:xfrm>
        </p:spPr>
        <p:txBody>
          <a:bodyPr/>
          <a:lstStyle/>
          <a:p>
            <a:r>
              <a:rPr lang="en-US" sz="3400" spc="-147"/>
              <a:t>Apache Spark</a:t>
            </a:r>
          </a:p>
        </p:txBody>
      </p: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2"/>
          <p:cNvSpPr>
            <a:spLocks noGrp="1"/>
          </p:cNvSpPr>
          <p:nvPr>
            <p:ph idx="1"/>
          </p:nvPr>
        </p:nvSpPr>
        <p:spPr>
          <a:xfrm>
            <a:off x="588263" y="1213977"/>
            <a:ext cx="11334796" cy="553998"/>
          </a:xfrm>
        </p:spPr>
        <p:txBody>
          <a:bodyPr/>
          <a:lstStyle/>
          <a:p>
            <a:pPr marL="0" indent="0">
              <a:buNone/>
            </a:pPr>
            <a:r>
              <a:rPr lang="en-US" altLang="en-US" sz="1800">
                <a:ea typeface="ＭＳ Ｐゴシック" charset="-128"/>
              </a:rPr>
              <a:t>Traditional Approach: MapReduce jobs for complex jobs, interactive query, and online event-hub processing involves lots of </a:t>
            </a:r>
            <a:r>
              <a:rPr lang="en-US" altLang="en-US" sz="1800">
                <a:solidFill>
                  <a:srgbClr val="BF0A13"/>
                </a:solidFill>
                <a:ea typeface="ＭＳ Ｐゴシック" charset="-128"/>
              </a:rPr>
              <a:t>(slow) disk I/O</a:t>
            </a:r>
          </a:p>
        </p:txBody>
      </p:sp>
      <p:pic>
        <p:nvPicPr>
          <p:cNvPr id="36" name="Picture 35"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938961" y="2541617"/>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37" name="Straight Arrow Connector 36"/>
          <p:cNvCxnSpPr/>
          <p:nvPr/>
        </p:nvCxnSpPr>
        <p:spPr bwMode="auto">
          <a:xfrm flipV="1">
            <a:off x="2742481" y="2893999"/>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grpSp>
        <p:nvGrpSpPr>
          <p:cNvPr id="38" name="Group 37"/>
          <p:cNvGrpSpPr/>
          <p:nvPr/>
        </p:nvGrpSpPr>
        <p:grpSpPr>
          <a:xfrm>
            <a:off x="5598135" y="2541617"/>
            <a:ext cx="803520" cy="705574"/>
            <a:chOff x="3036566" y="5584608"/>
            <a:chExt cx="803520" cy="705574"/>
          </a:xfrm>
        </p:grpSpPr>
        <p:pic>
          <p:nvPicPr>
            <p:cNvPr id="39" name="Picture 38"/>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32966" y="5701446"/>
              <a:ext cx="426920" cy="47108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40" name="Picture 39"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36566" y="5584608"/>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41" name="Group 40"/>
          <p:cNvGrpSpPr/>
          <p:nvPr/>
        </p:nvGrpSpPr>
        <p:grpSpPr>
          <a:xfrm>
            <a:off x="9243862" y="2541617"/>
            <a:ext cx="803520" cy="705574"/>
            <a:chOff x="3036566" y="5584608"/>
            <a:chExt cx="803520" cy="705574"/>
          </a:xfrm>
        </p:grpSpPr>
        <p:pic>
          <p:nvPicPr>
            <p:cNvPr id="42"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32966" y="5701446"/>
              <a:ext cx="426920" cy="47108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43" name="Picture 42"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36566" y="5584608"/>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cxnSp>
        <p:nvCxnSpPr>
          <p:cNvPr id="44" name="Straight Arrow Connector 43"/>
          <p:cNvCxnSpPr/>
          <p:nvPr/>
        </p:nvCxnSpPr>
        <p:spPr bwMode="auto">
          <a:xfrm>
            <a:off x="5047366" y="2893999"/>
            <a:ext cx="550771"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cxnSp>
        <p:nvCxnSpPr>
          <p:cNvPr id="45" name="Straight Arrow Connector 44"/>
          <p:cNvCxnSpPr/>
          <p:nvPr/>
        </p:nvCxnSpPr>
        <p:spPr bwMode="auto">
          <a:xfrm flipV="1">
            <a:off x="6401655" y="2893999"/>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cxnSp>
        <p:nvCxnSpPr>
          <p:cNvPr id="46" name="Straight Arrow Connector 45"/>
          <p:cNvCxnSpPr/>
          <p:nvPr/>
        </p:nvCxnSpPr>
        <p:spPr bwMode="auto">
          <a:xfrm>
            <a:off x="8693093" y="2893999"/>
            <a:ext cx="550771"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pic>
        <p:nvPicPr>
          <p:cNvPr id="47" name="Picture 46" descr="https://releaseblueprints.ibm.com/download/attachments/37129084/Geospatial_64.png?version=1&amp;modificationDate=1400512104887"/>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111610" y="2671951"/>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p:cNvSpPr/>
          <p:nvPr/>
        </p:nvSpPr>
        <p:spPr>
          <a:xfrm>
            <a:off x="2446561" y="244448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HDFS</a:t>
            </a:r>
            <a:br>
              <a:rPr lang="en-US" sz="1200">
                <a:solidFill>
                  <a:srgbClr val="000000"/>
                </a:solidFill>
                <a:latin typeface="Segoe UI" panose="020B0502040204020203" pitchFamily="34" charset="0"/>
                <a:ea typeface="Helvetica Neue Light" charset="0"/>
                <a:cs typeface="Segoe UI" panose="020B0502040204020203" pitchFamily="34" charset="0"/>
              </a:rPr>
            </a:br>
            <a:r>
              <a:rPr lang="en-US" sz="1200" b="1">
                <a:solidFill>
                  <a:srgbClr val="BF0A13"/>
                </a:solidFill>
                <a:latin typeface="Segoe UI" panose="020B0502040204020203" pitchFamily="34" charset="0"/>
                <a:ea typeface="Helvetica Neue Light" charset="0"/>
                <a:cs typeface="Segoe UI" panose="020B0502040204020203" pitchFamily="34" charset="0"/>
              </a:rPr>
              <a:t>Read</a:t>
            </a:r>
          </a:p>
        </p:txBody>
      </p:sp>
      <p:sp>
        <p:nvSpPr>
          <p:cNvPr id="49" name="Rectangle 48"/>
          <p:cNvSpPr/>
          <p:nvPr/>
        </p:nvSpPr>
        <p:spPr>
          <a:xfrm>
            <a:off x="4751444" y="244448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HDFS</a:t>
            </a:r>
            <a:br>
              <a:rPr lang="en-US" sz="1200">
                <a:solidFill>
                  <a:srgbClr val="000000"/>
                </a:solidFill>
                <a:latin typeface="Segoe UI" panose="020B0502040204020203" pitchFamily="34" charset="0"/>
                <a:ea typeface="Helvetica Neue Light" charset="0"/>
                <a:cs typeface="Segoe UI" panose="020B0502040204020203" pitchFamily="34" charset="0"/>
              </a:rPr>
            </a:br>
            <a:r>
              <a:rPr lang="en-US" sz="1200" b="1">
                <a:solidFill>
                  <a:srgbClr val="BF0A13"/>
                </a:solidFill>
                <a:latin typeface="Segoe UI" panose="020B0502040204020203" pitchFamily="34" charset="0"/>
                <a:ea typeface="Helvetica Neue Light" charset="0"/>
                <a:cs typeface="Segoe UI" panose="020B0502040204020203" pitchFamily="34" charset="0"/>
              </a:rPr>
              <a:t>Write</a:t>
            </a:r>
          </a:p>
        </p:txBody>
      </p:sp>
      <p:sp>
        <p:nvSpPr>
          <p:cNvPr id="50" name="Rectangle 49"/>
          <p:cNvSpPr/>
          <p:nvPr/>
        </p:nvSpPr>
        <p:spPr>
          <a:xfrm>
            <a:off x="6105735" y="2441782"/>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HDFS</a:t>
            </a:r>
            <a:br>
              <a:rPr lang="en-US" sz="1200">
                <a:solidFill>
                  <a:srgbClr val="000000"/>
                </a:solidFill>
                <a:latin typeface="Segoe UI" panose="020B0502040204020203" pitchFamily="34" charset="0"/>
                <a:ea typeface="Helvetica Neue Light" charset="0"/>
                <a:cs typeface="Segoe UI" panose="020B0502040204020203" pitchFamily="34" charset="0"/>
              </a:rPr>
            </a:br>
            <a:r>
              <a:rPr lang="en-US" sz="1200" b="1">
                <a:solidFill>
                  <a:srgbClr val="BF0A13"/>
                </a:solidFill>
                <a:latin typeface="Segoe UI" panose="020B0502040204020203" pitchFamily="34" charset="0"/>
                <a:ea typeface="Helvetica Neue Light" charset="0"/>
                <a:cs typeface="Segoe UI" panose="020B0502040204020203" pitchFamily="34" charset="0"/>
              </a:rPr>
              <a:t>Read</a:t>
            </a:r>
          </a:p>
        </p:txBody>
      </p:sp>
      <p:sp>
        <p:nvSpPr>
          <p:cNvPr id="51" name="Rectangle 50"/>
          <p:cNvSpPr/>
          <p:nvPr/>
        </p:nvSpPr>
        <p:spPr>
          <a:xfrm>
            <a:off x="8410618" y="24415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HDFS</a:t>
            </a:r>
            <a:br>
              <a:rPr lang="en-US" sz="1200">
                <a:solidFill>
                  <a:srgbClr val="000000"/>
                </a:solidFill>
                <a:latin typeface="Segoe UI" panose="020B0502040204020203" pitchFamily="34" charset="0"/>
                <a:ea typeface="Helvetica Neue Light" charset="0"/>
                <a:cs typeface="Segoe UI" panose="020B0502040204020203" pitchFamily="34" charset="0"/>
              </a:rPr>
            </a:br>
            <a:r>
              <a:rPr lang="en-US" sz="1200" b="1">
                <a:solidFill>
                  <a:srgbClr val="BF0A13"/>
                </a:solidFill>
                <a:latin typeface="Segoe UI" panose="020B0502040204020203" pitchFamily="34" charset="0"/>
                <a:ea typeface="Helvetica Neue Light" charset="0"/>
                <a:cs typeface="Segoe UI" panose="020B0502040204020203" pitchFamily="34" charset="0"/>
              </a:rPr>
              <a:t>Write</a:t>
            </a:r>
          </a:p>
        </p:txBody>
      </p:sp>
      <p:pic>
        <p:nvPicPr>
          <p:cNvPr id="54" name="Picture 5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407662" y="3005549"/>
            <a:ext cx="483726" cy="483726"/>
          </a:xfrm>
          <a:prstGeom prst="rect">
            <a:avLst/>
          </a:prstGeom>
        </p:spPr>
      </p:pic>
      <p:pic>
        <p:nvPicPr>
          <p:cNvPr id="55" name="Picture 5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237477" y="3005550"/>
            <a:ext cx="756181" cy="494171"/>
          </a:xfrm>
          <a:prstGeom prst="rect">
            <a:avLst/>
          </a:prstGeom>
        </p:spPr>
      </p:pic>
      <p:sp>
        <p:nvSpPr>
          <p:cNvPr id="57" name="Rectangle 56"/>
          <p:cNvSpPr/>
          <p:nvPr/>
        </p:nvSpPr>
        <p:spPr>
          <a:xfrm>
            <a:off x="3098941" y="27553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CPU</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sp>
        <p:nvSpPr>
          <p:cNvPr id="58" name="Rectangle 57"/>
          <p:cNvSpPr>
            <a:spLocks/>
          </p:cNvSpPr>
          <p:nvPr/>
        </p:nvSpPr>
        <p:spPr>
          <a:xfrm>
            <a:off x="3294681" y="24473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1</a:t>
            </a:r>
          </a:p>
        </p:txBody>
      </p:sp>
      <p:sp>
        <p:nvSpPr>
          <p:cNvPr id="59" name="Rectangle 58"/>
          <p:cNvSpPr>
            <a:spLocks/>
          </p:cNvSpPr>
          <p:nvPr/>
        </p:nvSpPr>
        <p:spPr>
          <a:xfrm>
            <a:off x="3294682" y="2800087"/>
            <a:ext cx="1739317" cy="709998"/>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60" name="Rectangle 59"/>
          <p:cNvSpPr/>
          <p:nvPr/>
        </p:nvSpPr>
        <p:spPr>
          <a:xfrm>
            <a:off x="4045812" y="27475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Memory</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056179" y="3005549"/>
            <a:ext cx="483726" cy="483726"/>
          </a:xfrm>
          <a:prstGeom prst="rect">
            <a:avLst/>
          </a:prstGeom>
        </p:spPr>
      </p:pic>
      <p:pic>
        <p:nvPicPr>
          <p:cNvPr id="62" name="Picture 6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885994" y="3005550"/>
            <a:ext cx="756181" cy="494171"/>
          </a:xfrm>
          <a:prstGeom prst="rect">
            <a:avLst/>
          </a:prstGeom>
        </p:spPr>
      </p:pic>
      <p:sp>
        <p:nvSpPr>
          <p:cNvPr id="64" name="Rectangle 63"/>
          <p:cNvSpPr/>
          <p:nvPr/>
        </p:nvSpPr>
        <p:spPr>
          <a:xfrm>
            <a:off x="6747458" y="27553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CPU</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sp>
        <p:nvSpPr>
          <p:cNvPr id="65" name="Rectangle 64"/>
          <p:cNvSpPr>
            <a:spLocks/>
          </p:cNvSpPr>
          <p:nvPr/>
        </p:nvSpPr>
        <p:spPr>
          <a:xfrm>
            <a:off x="6943198" y="24473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2</a:t>
            </a:r>
          </a:p>
        </p:txBody>
      </p:sp>
      <p:sp>
        <p:nvSpPr>
          <p:cNvPr id="66" name="Rectangle 65"/>
          <p:cNvSpPr>
            <a:spLocks/>
          </p:cNvSpPr>
          <p:nvPr/>
        </p:nvSpPr>
        <p:spPr>
          <a:xfrm>
            <a:off x="6943199" y="2800087"/>
            <a:ext cx="1739317" cy="709999"/>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67" name="Rectangle 66"/>
          <p:cNvSpPr/>
          <p:nvPr/>
        </p:nvSpPr>
        <p:spPr>
          <a:xfrm>
            <a:off x="7694329" y="27475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Memory</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sp>
        <p:nvSpPr>
          <p:cNvPr id="52" name="Title 2">
            <a:extLst>
              <a:ext uri="{FF2B5EF4-FFF2-40B4-BE49-F238E27FC236}">
                <a16:creationId xmlns:a16="http://schemas.microsoft.com/office/drawing/2014/main" id="{407112E7-EE35-42A1-B9CB-AA7F2345FE7A}"/>
              </a:ext>
            </a:extLst>
          </p:cNvPr>
          <p:cNvSpPr>
            <a:spLocks noGrp="1"/>
          </p:cNvSpPr>
          <p:nvPr>
            <p:ph type="title"/>
          </p:nvPr>
        </p:nvSpPr>
        <p:spPr>
          <a:xfrm>
            <a:off x="426424" y="220716"/>
            <a:ext cx="11336039" cy="739343"/>
          </a:xfrm>
        </p:spPr>
        <p:txBody>
          <a:bodyPr/>
          <a:lstStyle/>
          <a:p>
            <a:r>
              <a:rPr lang="en-US"/>
              <a:t>Motivation for Apache Spark</a:t>
            </a:r>
          </a:p>
        </p:txBody>
      </p:sp>
    </p:spTree>
    <p:extLst>
      <p:ext uri="{BB962C8B-B14F-4D97-AF65-F5344CB8AC3E}">
        <p14:creationId xmlns:p14="http://schemas.microsoft.com/office/powerpoint/2010/main" val="21820437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4" ma:contentTypeDescription="Create a new document." ma:contentTypeScope="" ma:versionID="24bc1b0c99f03c29e29828829f89276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60CE5E4-3BCD-45D5-8E38-BD42D5CA84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D9E5DC5-5989-45A6-A426-4A38DF7C661D}">
  <ds:schemaRefs>
    <ds:schemaRef ds:uri="http://schemas.microsoft.com/office/2006/metadata/properties"/>
    <ds:schemaRef ds:uri="http://schemas.microsoft.com/office/2006/documentManagement/types"/>
    <ds:schemaRef ds:uri="http://purl.org/dc/dcmitype/"/>
    <ds:schemaRef ds:uri="http://schemas.microsoft.com/office/infopath/2007/PartnerControls"/>
    <ds:schemaRef ds:uri="http://purl.org/dc/elements/1.1/"/>
    <ds:schemaRef ds:uri="dba1f193-0e30-4fc9-87d8-4653d789ea3e"/>
    <ds:schemaRef ds:uri="http://purl.org/dc/terms/"/>
    <ds:schemaRef ds:uri="7a42ea66-c3dc-4710-b631-02025482a5dd"/>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67DA19C-7D5D-441A-8E3C-3B776EE24E49}">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5149</TotalTime>
  <Words>5824</Words>
  <Application>Microsoft Office PowerPoint</Application>
  <PresentationFormat>Widescreen</PresentationFormat>
  <Paragraphs>984</Paragraphs>
  <Slides>77</Slides>
  <Notes>43</Notes>
  <HiddenSlides>1</HiddenSlides>
  <MMClips>1</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77</vt:i4>
      </vt:variant>
    </vt:vector>
  </HeadingPairs>
  <TitlesOfParts>
    <vt:vector size="91" baseType="lpstr">
      <vt:lpstr>Arial</vt:lpstr>
      <vt:lpstr>Arial Nova</vt:lpstr>
      <vt:lpstr>Calibri</vt:lpstr>
      <vt:lpstr>Consolas</vt:lpstr>
      <vt:lpstr>MentiText</vt:lpstr>
      <vt:lpstr>Segoe UI</vt:lpstr>
      <vt:lpstr>Segoe UI Light</vt:lpstr>
      <vt:lpstr>Segoe UI Semibold</vt:lpstr>
      <vt:lpstr>Segoe UI Semilight</vt:lpstr>
      <vt:lpstr>Times New Roman</vt:lpstr>
      <vt:lpstr>Wingdings</vt:lpstr>
      <vt:lpstr>Analytics Surge</vt:lpstr>
      <vt:lpstr>2_Microsoft Generic 2019</vt:lpstr>
      <vt:lpstr>Analytics Surge</vt:lpstr>
      <vt:lpstr>Welcome to  Azure Synapse Technical Boot Camp  Day 3</vt:lpstr>
      <vt:lpstr>PowerPoint Presentation</vt:lpstr>
      <vt:lpstr>PowerPoint Presentation</vt:lpstr>
      <vt:lpstr>Spark for Data Science</vt:lpstr>
      <vt:lpstr>Agenda</vt:lpstr>
      <vt:lpstr>Apache Spark Overview</vt:lpstr>
      <vt:lpstr>Question…</vt:lpstr>
      <vt:lpstr>Apache Spark</vt:lpstr>
      <vt:lpstr>Motivation for Apache Spark</vt:lpstr>
      <vt:lpstr>Motivation for Apache Spark</vt:lpstr>
      <vt:lpstr>What makes Spark fast</vt:lpstr>
      <vt:lpstr>General Spark Cluster Architecture</vt:lpstr>
      <vt:lpstr>Apache Spark in Azure Synapse Analytics</vt:lpstr>
      <vt:lpstr>Azure Synapse Apache Spark - Summary</vt:lpstr>
      <vt:lpstr>PowerPoint Presentation</vt:lpstr>
      <vt:lpstr>Spark Instance Creation</vt:lpstr>
      <vt:lpstr>Creating a Spark pool (1 of 2)</vt:lpstr>
      <vt:lpstr>Creating a Spark pool (2 of 2) - optional</vt:lpstr>
      <vt:lpstr>Library Management - Python</vt:lpstr>
      <vt:lpstr>Python Library Requirements Format</vt:lpstr>
      <vt:lpstr>Spark Pools - Configuring</vt:lpstr>
      <vt:lpstr>Notebooks in Azure Synapse Analytics</vt:lpstr>
      <vt:lpstr>Creating a Notebook</vt:lpstr>
      <vt:lpstr>Notebook setup</vt:lpstr>
      <vt:lpstr>Notebook setup – Session configuration</vt:lpstr>
      <vt:lpstr>Notebook capabilities – Cell management</vt:lpstr>
      <vt:lpstr>Notebook capabilities – Editing code</vt:lpstr>
      <vt:lpstr>Notebook capabilities – Editing code</vt:lpstr>
      <vt:lpstr>Notebook capabilities – Editing text cells</vt:lpstr>
      <vt:lpstr>Notebook capabilities – Running cells</vt:lpstr>
      <vt:lpstr>Notebook capabilities – Cell output</vt:lpstr>
      <vt:lpstr>Spark Pools – Notebook capabilities</vt:lpstr>
      <vt:lpstr>Spark Pools – Notebook capabilities</vt:lpstr>
      <vt:lpstr>Notebook capabilities – Use in pipelines</vt:lpstr>
      <vt:lpstr>Notebook capabilities – Use in pipelines (2)</vt:lpstr>
      <vt:lpstr>Notebook capabilities – Querying SQL Pools</vt:lpstr>
      <vt:lpstr>Notebook capabilities – Querying Parquet Files</vt:lpstr>
      <vt:lpstr>Pop Quiz #4</vt:lpstr>
      <vt:lpstr>Pop Quiz #4</vt:lpstr>
      <vt:lpstr>Machine Learning in Azure Synapse Analytics</vt:lpstr>
      <vt:lpstr>Microsoft Spark Utilities</vt:lpstr>
      <vt:lpstr>Hyperspace</vt:lpstr>
      <vt:lpstr>Spark CDM connector</vt:lpstr>
      <vt:lpstr>Examples of tools for data science used in Notebooks  </vt:lpstr>
      <vt:lpstr>Spark ML Algorithms</vt:lpstr>
      <vt:lpstr>PowerPoint Presentation</vt:lpstr>
      <vt:lpstr>Synapse Analytics and the Machine Learning Process</vt:lpstr>
      <vt:lpstr>Making predictions with T-SQL</vt:lpstr>
      <vt:lpstr>Predict</vt:lpstr>
      <vt:lpstr>What is ONNX?</vt:lpstr>
      <vt:lpstr>PowerPoint Presentation</vt:lpstr>
      <vt:lpstr>PowerPoint Presentation</vt:lpstr>
      <vt:lpstr>PowerPoint Presentation</vt:lpstr>
      <vt:lpstr>PowerPoint Presentation</vt:lpstr>
      <vt:lpstr>PowerPoint Presentation</vt:lpstr>
      <vt:lpstr>Monitor &amp; Manage</vt:lpstr>
      <vt:lpstr>Agenda</vt:lpstr>
      <vt:lpstr>Discussion…</vt:lpstr>
      <vt:lpstr>Monitor Hub</vt:lpstr>
      <vt:lpstr>Monitor Hub - Integration</vt:lpstr>
      <vt:lpstr>Monitor Hub - Spark applications</vt:lpstr>
      <vt:lpstr>Monitor Hub – SQL requests</vt:lpstr>
      <vt:lpstr>Monitor Hub – Analytics pools</vt:lpstr>
      <vt:lpstr>Monitor SQL Pools</vt:lpstr>
      <vt:lpstr>Manage</vt:lpstr>
      <vt:lpstr>Workload Management</vt:lpstr>
      <vt:lpstr>Workload classification</vt:lpstr>
      <vt:lpstr>Workload importance</vt:lpstr>
      <vt:lpstr>Workload Isolation</vt:lpstr>
      <vt:lpstr>Discussion…</vt:lpstr>
      <vt:lpstr>Continuous integration and delivery (CI/CD)</vt:lpstr>
      <vt:lpstr>Azure Advisor recommendations</vt:lpstr>
      <vt:lpstr>Maintenance windows</vt:lpstr>
      <vt:lpstr>Manage Summary</vt:lpstr>
      <vt:lpstr>Monitoring Activity Mentimeter Poll</vt:lpstr>
      <vt:lpstr>Overall Training Mentimeter Poll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Lino Tadros</cp:lastModifiedBy>
  <cp:revision>114</cp:revision>
  <dcterms:created xsi:type="dcterms:W3CDTF">2020-05-01T23:34:12Z</dcterms:created>
  <dcterms:modified xsi:type="dcterms:W3CDTF">2021-09-27T17:41:26Z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2020-05-01T23:35:11.5968247Z</vt:lpwstr>
  </property>
  <property fmtid="{D5CDD505-2E9C-101B-9397-08002B2CF9AE}" pid="5" name="MSIP_Label_f42aa342-8706-4288-bd11-ebb85995028c_Name">
    <vt:lpwstr>General</vt:lpwstr>
  </property>
  <property fmtid="{D5CDD505-2E9C-101B-9397-08002B2CF9AE}" pid="6" name="MSIP_Label_f42aa342-8706-4288-bd11-ebb85995028c_ActionId">
    <vt:lpwstr>5a667b91-3ad0-41e7-9778-755b794ac106</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0x010100DE58024C6567C84081E25B892126C531</vt:lpwstr>
  </property>
</Properties>
</file>